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09" r:id="rId5"/>
  </p:sldIdLst>
  <p:sldSz cx="6858000" cy="9906000" type="A4"/>
  <p:notesSz cx="6794500" cy="99314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47675" indent="-285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896938" indent="-5715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46200" indent="-8731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795463" indent="-1158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713"/>
    <a:srgbClr val="6A6A6A"/>
    <a:srgbClr val="BFD9ED"/>
    <a:srgbClr val="0068B7"/>
    <a:srgbClr val="F5BFD6"/>
    <a:srgbClr val="E14084"/>
    <a:srgbClr val="EB7FAD"/>
    <a:srgbClr val="0070C0"/>
    <a:srgbClr val="E6E6E6"/>
    <a:srgbClr val="F9AE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50" autoAdjust="0"/>
    <p:restoredTop sz="95528" autoAdjust="0"/>
  </p:normalViewPr>
  <p:slideViewPr>
    <p:cSldViewPr>
      <p:cViewPr>
        <p:scale>
          <a:sx n="85" d="100"/>
          <a:sy n="85" d="100"/>
        </p:scale>
        <p:origin x="2213" y="67"/>
      </p:cViewPr>
      <p:guideLst>
        <p:guide orient="horz" pos="3120"/>
        <p:guide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57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813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8101" y="0"/>
            <a:ext cx="2944813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11686F0-9BDE-4828-B69E-0DD5ED0F8732}" type="datetimeFigureOut">
              <a:rPr lang="ja-JP" altLang="en-US"/>
              <a:pPr>
                <a:defRPr/>
              </a:pPr>
              <a:t>2021/9/22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32925"/>
            <a:ext cx="2944813" cy="496888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8101" y="9432925"/>
            <a:ext cx="2944813" cy="496888"/>
          </a:xfrm>
          <a:prstGeom prst="rect">
            <a:avLst/>
          </a:prstGeom>
        </p:spPr>
        <p:txBody>
          <a:bodyPr vert="horz" wrap="square" lIns="91420" tIns="45710" rIns="91420" bIns="457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75FEC7-266B-4D54-9C27-899944D82A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902191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813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1" y="0"/>
            <a:ext cx="2944813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DA97F7-9E23-472F-978A-8E2BC97C4675}" type="datetimeFigureOut">
              <a:rPr lang="ja-JP" altLang="en-US"/>
              <a:pPr>
                <a:defRPr/>
              </a:pPr>
              <a:t>2021/9/22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65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20" tIns="45710" rIns="91420" bIns="4571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32925"/>
            <a:ext cx="2944813" cy="496888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1" y="9432925"/>
            <a:ext cx="2944813" cy="496888"/>
          </a:xfrm>
          <a:prstGeom prst="rect">
            <a:avLst/>
          </a:prstGeom>
        </p:spPr>
        <p:txBody>
          <a:bodyPr vert="horz" wrap="square" lIns="91420" tIns="45710" rIns="91420" bIns="457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1B3500-8B07-481F-96A5-FC8AABB3DB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017660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4767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896938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46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79546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46522" algn="l" defTabSz="89860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695827" algn="l" defTabSz="89860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45133" algn="l" defTabSz="89860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594436" algn="l" defTabSz="89860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08200" y="744538"/>
            <a:ext cx="2579688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ヘッダー プレースホルダー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7131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77287"/>
            <a:ext cx="5829300" cy="212336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1" y="5613403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8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7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7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5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4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8962B-B532-422D-A955-A97894629E6C}" type="datetime1">
              <a:rPr lang="ja-JP" altLang="en-US"/>
              <a:pPr>
                <a:defRPr/>
              </a:pPr>
              <a:t>2021/9/22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9FDE-5261-4FD4-98E9-19AC809D2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2132856" y="9633520"/>
            <a:ext cx="2664296" cy="27248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854573" y="9595718"/>
            <a:ext cx="1148854" cy="3102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b="1" kern="1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 algn="l"/>
            <a:r>
              <a:rPr lang="en-US" altLang="ja-JP" sz="800" b="0" dirty="0">
                <a:solidFill>
                  <a:srgbClr val="B4B4B5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altLang="ja-JP" sz="800" b="0" dirty="0">
                <a:solidFill>
                  <a:srgbClr val="B4B4B5"/>
                </a:solidFill>
                <a:latin typeface="メイリオ Bold"/>
                <a:ea typeface="Helvetica Neue" charset="0"/>
                <a:cs typeface="Helvetica Neue" charset="0"/>
              </a:rPr>
              <a:t>(C) Recruit</a:t>
            </a:r>
            <a:r>
              <a:rPr lang="en-US" altLang="ja-JP" sz="800" b="0" baseline="0" dirty="0">
                <a:solidFill>
                  <a:srgbClr val="B4B4B5"/>
                </a:solidFill>
                <a:latin typeface="メイリオ Bold"/>
                <a:ea typeface="Helvetica Neue" charset="0"/>
                <a:cs typeface="Helvetica Neue" charset="0"/>
              </a:rPr>
              <a:t> </a:t>
            </a:r>
            <a:r>
              <a:rPr lang="en-US" altLang="ja-JP" sz="800" b="0" dirty="0">
                <a:solidFill>
                  <a:srgbClr val="B4B4B5"/>
                </a:solidFill>
                <a:latin typeface="メイリオ Bold"/>
                <a:ea typeface="Helvetica Neue" charset="0"/>
                <a:cs typeface="Helvetica Neue" charset="0"/>
              </a:rPr>
              <a:t>Co., Ltd.</a:t>
            </a:r>
            <a:endParaRPr lang="ja-JP" altLang="en-US" sz="800" b="0" dirty="0">
              <a:solidFill>
                <a:srgbClr val="B4B4B5"/>
              </a:solidFill>
              <a:latin typeface="メイリオ Bold"/>
              <a:ea typeface="Helvetica Neue" charset="0"/>
              <a:cs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0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60" tIns="44931" rIns="89860" bIns="449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42900" y="2311401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60" tIns="44931" rIns="89860" bIns="449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89860" tIns="44931" rIns="89860" bIns="4493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CEC2FE-1026-463D-B5A7-1AD87805C168}" type="datetime1">
              <a:rPr lang="ja-JP" altLang="en-US"/>
              <a:pPr>
                <a:defRPr/>
              </a:pPr>
              <a:t>2021/9/22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1" y="9182100"/>
            <a:ext cx="2171700" cy="527050"/>
          </a:xfrm>
          <a:prstGeom prst="rect">
            <a:avLst/>
          </a:prstGeom>
        </p:spPr>
        <p:txBody>
          <a:bodyPr vert="horz" lIns="89860" tIns="44931" rIns="89860" bIns="4493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89860" tIns="44931" rIns="89860" bIns="4493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D2E38A8-82DF-4CCF-83A7-A2DFBD589B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1" name="正方形/長方形 1"/>
          <p:cNvSpPr>
            <a:spLocks noChangeArrowheads="1"/>
          </p:cNvSpPr>
          <p:nvPr/>
        </p:nvSpPr>
        <p:spPr bwMode="auto">
          <a:xfrm>
            <a:off x="2276476" y="9690102"/>
            <a:ext cx="2268585" cy="229239"/>
          </a:xfrm>
          <a:prstGeom prst="rect">
            <a:avLst/>
          </a:prstGeom>
          <a:noFill/>
          <a:ln>
            <a:noFill/>
          </a:ln>
        </p:spPr>
        <p:txBody>
          <a:bodyPr wrap="none" lIns="89860" tIns="44931" rIns="89860" bIns="4493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kumimoji="0" lang="en-US" altLang="ja-JP" sz="900" dirty="0">
                <a:solidFill>
                  <a:srgbClr val="34464D"/>
                </a:solidFill>
                <a:cs typeface="Arial" pitchFamily="34" charset="0"/>
              </a:rPr>
              <a:t>(C) Recruit Career </a:t>
            </a:r>
            <a:r>
              <a:rPr kumimoji="0" lang="en-US" altLang="ja-JP" sz="900" dirty="0" err="1">
                <a:solidFill>
                  <a:srgbClr val="34464D"/>
                </a:solidFill>
                <a:cs typeface="Arial" pitchFamily="34" charset="0"/>
              </a:rPr>
              <a:t>Co.,Ltd</a:t>
            </a:r>
            <a:r>
              <a:rPr kumimoji="0" lang="en-US" altLang="ja-JP" sz="900" dirty="0">
                <a:solidFill>
                  <a:srgbClr val="34464D"/>
                </a:solidFill>
                <a:cs typeface="Arial" pitchFamily="34" charset="0"/>
              </a:rPr>
              <a:t>. All rights reserved</a:t>
            </a:r>
            <a:endParaRPr lang="ja-JP" altLang="en-US" sz="900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2132856" y="9633520"/>
            <a:ext cx="2664296" cy="27248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854573" y="9595718"/>
            <a:ext cx="1148854" cy="3102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b="1" kern="1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 algn="l"/>
            <a:r>
              <a:rPr lang="en-US" altLang="ja-JP" sz="800" b="0" dirty="0">
                <a:solidFill>
                  <a:srgbClr val="B4B4B5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altLang="ja-JP" sz="800" b="0" dirty="0">
                <a:solidFill>
                  <a:srgbClr val="B4B4B5"/>
                </a:solidFill>
                <a:latin typeface="メイリオ Bold"/>
                <a:ea typeface="Helvetica Neue" charset="0"/>
                <a:cs typeface="Helvetica Neue" charset="0"/>
              </a:rPr>
              <a:t>(C) Recruit</a:t>
            </a:r>
            <a:r>
              <a:rPr lang="en-US" altLang="ja-JP" sz="800" b="0" baseline="0" dirty="0">
                <a:solidFill>
                  <a:srgbClr val="B4B4B5"/>
                </a:solidFill>
                <a:latin typeface="メイリオ Bold"/>
                <a:ea typeface="Helvetica Neue" charset="0"/>
                <a:cs typeface="Helvetica Neue" charset="0"/>
              </a:rPr>
              <a:t> </a:t>
            </a:r>
            <a:r>
              <a:rPr lang="en-US" altLang="ja-JP" sz="800" b="0" dirty="0">
                <a:solidFill>
                  <a:srgbClr val="B4B4B5"/>
                </a:solidFill>
                <a:latin typeface="メイリオ Bold"/>
                <a:ea typeface="Helvetica Neue" charset="0"/>
                <a:cs typeface="Helvetica Neue" charset="0"/>
              </a:rPr>
              <a:t>Co., Ltd.</a:t>
            </a:r>
            <a:endParaRPr lang="ja-JP" altLang="en-US" sz="800" b="0" dirty="0">
              <a:solidFill>
                <a:srgbClr val="B4B4B5"/>
              </a:solidFill>
              <a:latin typeface="メイリオ Bold"/>
              <a:ea typeface="Helvetica Neue" charset="0"/>
              <a:cs typeface="Helvetica Neue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49305" algn="ctr" rtl="0" fontAlgn="base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98609" algn="ctr" rtl="0" fontAlgn="base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47914" algn="ctr" rtl="0" fontAlgn="base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797218" algn="ctr" rtl="0" fontAlgn="base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6550" indent="-3365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794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2363" indent="-2238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70038" indent="-2238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19300" indent="-2238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71175" indent="-224653" algn="l" defTabSz="8986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20480" indent="-224653" algn="l" defTabSz="8986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9784" indent="-224653" algn="l" defTabSz="8986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19088" indent="-224653" algn="l" defTabSz="8986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9305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8609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914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97218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46522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827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5133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94436" algn="l" defTabSz="898609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直線コネクタ 74"/>
          <p:cNvCxnSpPr/>
          <p:nvPr/>
        </p:nvCxnSpPr>
        <p:spPr>
          <a:xfrm>
            <a:off x="1299778" y="3618883"/>
            <a:ext cx="316634" cy="262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V="1">
            <a:off x="1077689" y="2399315"/>
            <a:ext cx="1183811" cy="34102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正方形/長方形 260"/>
          <p:cNvSpPr/>
          <p:nvPr/>
        </p:nvSpPr>
        <p:spPr>
          <a:xfrm>
            <a:off x="1" y="3647"/>
            <a:ext cx="6858000" cy="362911"/>
          </a:xfrm>
          <a:prstGeom prst="rect">
            <a:avLst/>
          </a:prstGeom>
          <a:solidFill>
            <a:srgbClr val="0068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60" tIns="44931" rIns="89860" bIns="4493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調べて記入！企業理解シート</a:t>
            </a:r>
            <a:endParaRPr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角丸四角形 21"/>
          <p:cNvSpPr>
            <a:spLocks noChangeArrowheads="1"/>
          </p:cNvSpPr>
          <p:nvPr/>
        </p:nvSpPr>
        <p:spPr bwMode="auto">
          <a:xfrm>
            <a:off x="126669" y="1136576"/>
            <a:ext cx="6614699" cy="827116"/>
          </a:xfrm>
          <a:prstGeom prst="roundRect">
            <a:avLst>
              <a:gd name="adj" fmla="val 16667"/>
            </a:avLst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/>
          <a:lstStyle/>
          <a:p>
            <a:pPr algn="ctr" eaLnBrk="1" hangingPunct="1">
              <a:defRPr/>
            </a:pPr>
            <a:r>
              <a:rPr kumimoji="0" lang="en-US" altLang="ja-JP" sz="11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0" lang="ja-JP" altLang="en-US" sz="11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選んだ企業名</a:t>
            </a:r>
            <a:r>
              <a:rPr kumimoji="0" lang="en-US" altLang="ja-JP" sz="11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</p:txBody>
      </p:sp>
      <p:grpSp>
        <p:nvGrpSpPr>
          <p:cNvPr id="4105" name="グループ化 1"/>
          <p:cNvGrpSpPr>
            <a:grpSpLocks/>
          </p:cNvGrpSpPr>
          <p:nvPr/>
        </p:nvGrpSpPr>
        <p:grpSpPr bwMode="auto">
          <a:xfrm>
            <a:off x="92076" y="2504728"/>
            <a:ext cx="1436191" cy="2471214"/>
            <a:chOff x="581025" y="764714"/>
            <a:chExt cx="4024313" cy="4910600"/>
          </a:xfrm>
        </p:grpSpPr>
        <p:grpSp>
          <p:nvGrpSpPr>
            <p:cNvPr id="4274" name="グループ化 6"/>
            <p:cNvGrpSpPr>
              <a:grpSpLocks/>
            </p:cNvGrpSpPr>
            <p:nvPr/>
          </p:nvGrpSpPr>
          <p:grpSpPr bwMode="auto">
            <a:xfrm>
              <a:off x="581025" y="764714"/>
              <a:ext cx="4024313" cy="4910600"/>
              <a:chOff x="4580686" y="1470639"/>
              <a:chExt cx="4023762" cy="4910689"/>
            </a:xfrm>
          </p:grpSpPr>
          <p:sp>
            <p:nvSpPr>
              <p:cNvPr id="119" name="二等辺三角形 118"/>
              <p:cNvSpPr/>
              <p:nvPr/>
            </p:nvSpPr>
            <p:spPr>
              <a:xfrm>
                <a:off x="4580686" y="2815502"/>
                <a:ext cx="4023762" cy="3565826"/>
              </a:xfrm>
              <a:prstGeom prst="triangl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anchor="b"/>
              <a:lstStyle/>
              <a:p>
                <a:pPr algn="ctr" eaLnBrk="1" hangingPunct="1">
                  <a:defRPr/>
                </a:pPr>
                <a:endParaRPr lang="ja-JP" altLang="en-US" sz="8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20" name="二等辺三角形 119"/>
              <p:cNvSpPr/>
              <p:nvPr/>
            </p:nvSpPr>
            <p:spPr>
              <a:xfrm>
                <a:off x="5088187" y="2782975"/>
                <a:ext cx="3022354" cy="2703848"/>
              </a:xfrm>
              <a:prstGeom prst="triangl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anchor="b"/>
              <a:lstStyle/>
              <a:p>
                <a:pPr algn="ctr" eaLnBrk="1" hangingPunct="1">
                  <a:defRPr/>
                </a:pPr>
                <a:endParaRPr lang="ja-JP" altLang="en-US" sz="8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24" name="円/楕円 123"/>
              <p:cNvSpPr/>
              <p:nvPr/>
            </p:nvSpPr>
            <p:spPr>
              <a:xfrm>
                <a:off x="5065692" y="2728769"/>
                <a:ext cx="3044849" cy="1603693"/>
              </a:xfrm>
              <a:prstGeom prst="ellipse">
                <a:avLst/>
              </a:prstGeom>
              <a:solidFill>
                <a:srgbClr val="BFD9ED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ja-JP" altLang="en-US" sz="1100" b="1" dirty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事業戦略</a:t>
                </a:r>
              </a:p>
            </p:txBody>
          </p:sp>
          <p:sp>
            <p:nvSpPr>
              <p:cNvPr id="125" name="円/楕円 124"/>
              <p:cNvSpPr/>
              <p:nvPr/>
            </p:nvSpPr>
            <p:spPr>
              <a:xfrm>
                <a:off x="5065689" y="1470639"/>
                <a:ext cx="3044852" cy="1228108"/>
              </a:xfrm>
              <a:prstGeom prst="ellipse">
                <a:avLst/>
              </a:prstGeom>
              <a:solidFill>
                <a:srgbClr val="F5BFD6"/>
              </a:solidFill>
              <a:ln>
                <a:solidFill>
                  <a:srgbClr val="E14084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ja-JP" altLang="en-US" sz="1100" b="1" dirty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ビジョン</a:t>
                </a:r>
              </a:p>
            </p:txBody>
          </p:sp>
        </p:grpSp>
        <p:sp>
          <p:nvSpPr>
            <p:cNvPr id="4275" name="正方形/長方形 4"/>
            <p:cNvSpPr>
              <a:spLocks noChangeArrowheads="1"/>
            </p:cNvSpPr>
            <p:nvPr/>
          </p:nvSpPr>
          <p:spPr bwMode="auto">
            <a:xfrm>
              <a:off x="1121472" y="3847329"/>
              <a:ext cx="2934514" cy="733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3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 b="1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求める人物像</a:t>
              </a:r>
              <a:endParaRPr lang="en-US" altLang="ja-JP" sz="9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 b="1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求められる力</a:t>
              </a:r>
            </a:p>
          </p:txBody>
        </p:sp>
        <p:sp>
          <p:nvSpPr>
            <p:cNvPr id="4276" name="正方形/長方形 4"/>
            <p:cNvSpPr>
              <a:spLocks noChangeArrowheads="1"/>
            </p:cNvSpPr>
            <p:nvPr/>
          </p:nvSpPr>
          <p:spPr bwMode="auto">
            <a:xfrm>
              <a:off x="1329053" y="4993469"/>
              <a:ext cx="2519361" cy="519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3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19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100" b="1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組織文化</a:t>
              </a:r>
            </a:p>
          </p:txBody>
        </p:sp>
      </p:grp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488544"/>
              </p:ext>
            </p:extLst>
          </p:nvPr>
        </p:nvGraphicFramePr>
        <p:xfrm>
          <a:off x="126670" y="7515018"/>
          <a:ext cx="6639256" cy="2090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8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86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自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己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理解</a:t>
                      </a:r>
                    </a:p>
                  </a:txBody>
                  <a:tcPr marL="91446" marR="91446" marT="45784" marB="45784" anchor="ctr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FD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この企業は自分に合っている？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直感でチェックをつけてみよう！</a:t>
                      </a:r>
                    </a:p>
                  </a:txBody>
                  <a:tcPr marL="91446" marR="91446" marT="45784" marB="45784" anchor="ctr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FD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・いいね！と思った点と理由を書いてみよう！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・合っていなさそう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…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と感じた点と理由を書いてみよう！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6" marR="91446" marT="45784" marB="45784" anchor="ctr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71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自分に合ってそう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6" marR="91446" marT="45784" marB="45784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6" marR="91446" marT="45784" marB="45784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45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986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8986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自分に合っていなさそう</a:t>
                      </a:r>
                      <a:endParaRPr kumimoji="1" lang="en-US" altLang="ja-JP" sz="1400" b="1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6" marR="91446" marT="45784" marB="45784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6" marR="91446" marT="45784" marB="45784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457470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298933"/>
              </p:ext>
            </p:extLst>
          </p:nvPr>
        </p:nvGraphicFramePr>
        <p:xfrm>
          <a:off x="1628775" y="2088799"/>
          <a:ext cx="5076393" cy="345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7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基本情報</a:t>
                      </a:r>
                    </a:p>
                  </a:txBody>
                  <a:tcPr marL="91429" marR="91429" marT="45759" marB="45759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設立　　　　　　　年</a:t>
                      </a:r>
                    </a:p>
                  </a:txBody>
                  <a:tcPr marL="91429" marR="91429" marT="45759" marB="45759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従業員　　　　　　人</a:t>
                      </a:r>
                    </a:p>
                  </a:txBody>
                  <a:tcPr marL="91429" marR="91429" marT="45759" marB="45759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売上　　　　　　　円</a:t>
                      </a:r>
                    </a:p>
                  </a:txBody>
                  <a:tcPr marL="91429" marR="91429" marT="45759" marB="45759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644168"/>
              </p:ext>
            </p:extLst>
          </p:nvPr>
        </p:nvGraphicFramePr>
        <p:xfrm>
          <a:off x="1599904" y="3272245"/>
          <a:ext cx="5154613" cy="2475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6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40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企業の特徴</a:t>
                      </a:r>
                      <a:br>
                        <a:rPr kumimoji="1" lang="en-US" altLang="ja-JP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□あつかう商品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提供サービス</a:t>
                      </a:r>
                      <a:b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</a:b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□事業内容</a:t>
                      </a:r>
                    </a:p>
                  </a:txBody>
                  <a:tcPr marL="0" marR="0" marT="36007" marB="36007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誰に何を提供している？　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項目にチェックして書き出してみよう。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7" marB="36007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57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職種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主な仕事内容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marT="36007" marB="36007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自分がその会社に入った場合、どのような業務を担当する？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7" marB="36007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407172"/>
              </p:ext>
            </p:extLst>
          </p:nvPr>
        </p:nvGraphicFramePr>
        <p:xfrm>
          <a:off x="1628451" y="2435307"/>
          <a:ext cx="5076740" cy="549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0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9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企業理念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ミッション</a:t>
                      </a:r>
                    </a:p>
                  </a:txBody>
                  <a:tcPr marL="91429" marR="91429" marT="45868" marB="45868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86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複数ある場合は１つを書いてみよう</a:t>
                      </a:r>
                    </a:p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29" marR="91429" marT="45868" marB="45868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二等辺三角形 1"/>
          <p:cNvSpPr/>
          <p:nvPr/>
        </p:nvSpPr>
        <p:spPr>
          <a:xfrm>
            <a:off x="3443495" y="3052602"/>
            <a:ext cx="1362348" cy="151398"/>
          </a:xfrm>
          <a:prstGeom prst="triangle">
            <a:avLst/>
          </a:prstGeom>
          <a:solidFill>
            <a:srgbClr val="211713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9" name="二等辺三角形 68"/>
          <p:cNvSpPr/>
          <p:nvPr/>
        </p:nvSpPr>
        <p:spPr>
          <a:xfrm>
            <a:off x="3440593" y="5816442"/>
            <a:ext cx="1365250" cy="187567"/>
          </a:xfrm>
          <a:prstGeom prst="triangle">
            <a:avLst/>
          </a:prstGeom>
          <a:solidFill>
            <a:srgbClr val="211713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6" name="直線コネクタ 45"/>
          <p:cNvCxnSpPr/>
          <p:nvPr/>
        </p:nvCxnSpPr>
        <p:spPr>
          <a:xfrm>
            <a:off x="947700" y="4987141"/>
            <a:ext cx="648047" cy="109631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表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464870"/>
              </p:ext>
            </p:extLst>
          </p:nvPr>
        </p:nvGraphicFramePr>
        <p:xfrm>
          <a:off x="1595747" y="6072254"/>
          <a:ext cx="5154613" cy="1257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3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570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社風・風土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職場環境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29" marR="91429" marT="45771" marB="45771" anchor="ctr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どんなところが魅力？アピールしているポイントは？</a:t>
                      </a:r>
                    </a:p>
                  </a:txBody>
                  <a:tcPr marL="91429" marR="91429" marT="45771" marB="45771">
                    <a:lnL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906689"/>
              </p:ext>
            </p:extLst>
          </p:nvPr>
        </p:nvGraphicFramePr>
        <p:xfrm>
          <a:off x="126669" y="420380"/>
          <a:ext cx="6627848" cy="571437"/>
        </p:xfrm>
        <a:graphic>
          <a:graphicData uri="http://schemas.openxmlformats.org/drawingml/2006/table">
            <a:tbl>
              <a:tblPr/>
              <a:tblGrid>
                <a:gridCol w="1149079">
                  <a:extLst>
                    <a:ext uri="{9D8B030D-6E8A-4147-A177-3AD203B41FA5}">
                      <a16:colId xmlns:a16="http://schemas.microsoft.com/office/drawing/2014/main" val="2554447260"/>
                    </a:ext>
                  </a:extLst>
                </a:gridCol>
                <a:gridCol w="5478769">
                  <a:extLst>
                    <a:ext uri="{9D8B030D-6E8A-4147-A177-3AD203B41FA5}">
                      <a16:colId xmlns:a16="http://schemas.microsoft.com/office/drawing/2014/main" val="4194343788"/>
                    </a:ext>
                  </a:extLst>
                </a:gridCol>
              </a:tblGrid>
              <a:tr h="571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この企業を</a:t>
                      </a:r>
                      <a:b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選んだ理由は？</a:t>
                      </a:r>
                    </a:p>
                  </a:txBody>
                  <a:tcPr marL="6139" marR="6139" marT="6139" marB="0" anchor="ctr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BFD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lang="ja-JP" altLang="en-US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例えば：知名度／商品・サービス／事業・業種／経験が活かせそう　</a:t>
                      </a:r>
                      <a:r>
                        <a:rPr lang="en-US" altLang="ja-JP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…</a:t>
                      </a:r>
                    </a:p>
                  </a:txBody>
                  <a:tcPr marL="6139" marR="6139" marT="6139" marB="0">
                    <a:lnL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40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659394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624E64-22E1-42D1-8F2B-37CE10BA35AD}"/>
              </a:ext>
            </a:extLst>
          </p:cNvPr>
          <p:cNvSpPr txBox="1"/>
          <p:nvPr/>
        </p:nvSpPr>
        <p:spPr bwMode="auto">
          <a:xfrm>
            <a:off x="1351978" y="623661"/>
            <a:ext cx="5317382" cy="2462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F3F9D46-CDA0-4EEC-A8C6-688A59392E73}"/>
              </a:ext>
            </a:extLst>
          </p:cNvPr>
          <p:cNvSpPr txBox="1"/>
          <p:nvPr/>
        </p:nvSpPr>
        <p:spPr bwMode="auto">
          <a:xfrm>
            <a:off x="837672" y="1438512"/>
            <a:ext cx="5317382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0B0AF21-291B-48FF-8814-A152E27B19B8}"/>
              </a:ext>
            </a:extLst>
          </p:cNvPr>
          <p:cNvSpPr txBox="1"/>
          <p:nvPr/>
        </p:nvSpPr>
        <p:spPr bwMode="auto">
          <a:xfrm>
            <a:off x="3068960" y="2150520"/>
            <a:ext cx="577860" cy="2121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68283F4-79B0-4D55-92F4-C0D4575BC421}"/>
              </a:ext>
            </a:extLst>
          </p:cNvPr>
          <p:cNvSpPr txBox="1"/>
          <p:nvPr/>
        </p:nvSpPr>
        <p:spPr bwMode="auto">
          <a:xfrm>
            <a:off x="4505243" y="2150520"/>
            <a:ext cx="577860" cy="2121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1ED4067-3741-4D4A-9171-70B70A9CFCAB}"/>
              </a:ext>
            </a:extLst>
          </p:cNvPr>
          <p:cNvSpPr txBox="1"/>
          <p:nvPr/>
        </p:nvSpPr>
        <p:spPr bwMode="auto">
          <a:xfrm>
            <a:off x="5733256" y="2150520"/>
            <a:ext cx="577860" cy="2121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93E14DB-E698-4987-9DAF-806E4DB86FEC}"/>
              </a:ext>
            </a:extLst>
          </p:cNvPr>
          <p:cNvSpPr txBox="1"/>
          <p:nvPr/>
        </p:nvSpPr>
        <p:spPr bwMode="auto">
          <a:xfrm>
            <a:off x="2725079" y="2682429"/>
            <a:ext cx="3867734" cy="24130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6D4EDA1-4B86-49B9-9DBB-D06FF660B97F}"/>
              </a:ext>
            </a:extLst>
          </p:cNvPr>
          <p:cNvSpPr txBox="1"/>
          <p:nvPr/>
        </p:nvSpPr>
        <p:spPr bwMode="auto">
          <a:xfrm>
            <a:off x="2702186" y="3453411"/>
            <a:ext cx="3867734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1E28D23-1EFD-4324-BA20-3F1369ECC0F2}"/>
              </a:ext>
            </a:extLst>
          </p:cNvPr>
          <p:cNvSpPr txBox="1"/>
          <p:nvPr/>
        </p:nvSpPr>
        <p:spPr bwMode="auto">
          <a:xfrm>
            <a:off x="2694546" y="4690555"/>
            <a:ext cx="3867734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6491CEB-E161-48E6-856F-E328B38AD30B}"/>
              </a:ext>
            </a:extLst>
          </p:cNvPr>
          <p:cNvSpPr txBox="1"/>
          <p:nvPr/>
        </p:nvSpPr>
        <p:spPr bwMode="auto">
          <a:xfrm>
            <a:off x="2694546" y="6280107"/>
            <a:ext cx="3867734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2DC5116-1045-44B1-BC3D-565958B7FA66}"/>
              </a:ext>
            </a:extLst>
          </p:cNvPr>
          <p:cNvSpPr txBox="1"/>
          <p:nvPr/>
        </p:nvSpPr>
        <p:spPr bwMode="auto">
          <a:xfrm>
            <a:off x="3100815" y="8186506"/>
            <a:ext cx="3568545" cy="553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A7B0C26-DECD-438A-8977-AA1AB60542AC}"/>
              </a:ext>
            </a:extLst>
          </p:cNvPr>
          <p:cNvSpPr txBox="1"/>
          <p:nvPr/>
        </p:nvSpPr>
        <p:spPr bwMode="auto">
          <a:xfrm>
            <a:off x="3100815" y="8949400"/>
            <a:ext cx="3568545" cy="553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36000" rIns="36000" rtlCol="0">
            <a:spAutoFit/>
          </a:bodyPr>
          <a:lstStyle/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Font typeface="Arial" charset="0"/>
              <a:buNone/>
            </a:pP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2553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sz="1200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  <a:txDef>
      <a:spPr bwMode="auto">
        <a:noFill/>
        <a:ln w="9525">
          <a:noFill/>
          <a:miter lim="800000"/>
          <a:headEnd/>
          <a:tailEnd/>
        </a:ln>
      </a:spPr>
      <a:bodyPr wrap="square" lIns="36000" rIns="36000" rtlCol="0">
        <a:spAutoFit/>
      </a:bodyPr>
      <a:lstStyle>
        <a:defPPr marL="0" indent="0">
          <a:buFont typeface="Arial" charset="0"/>
          <a:buNone/>
          <a:defRPr kumimoji="1" sz="1000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B1CBB8-5DE7-4BA8-82FF-4DBDDF873C6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FFB854A-0F2F-4222-9AC8-D6A7415F58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C40BA34-6EC0-43B5-87E1-522ED3103D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13002</TotalTime>
  <Words>186</Words>
  <Application>Microsoft Office PowerPoint</Application>
  <PresentationFormat>A4 210 x 297 mm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Helvetica Neue</vt:lpstr>
      <vt:lpstr>メイリオ</vt:lpstr>
      <vt:lpstr>メイリオ Bold</vt:lpstr>
      <vt:lpstr>Arial</vt:lpstr>
      <vt:lpstr>Calibri</vt:lpstr>
      <vt:lpstr>Office ​​テーマ</vt:lpstr>
      <vt:lpstr>PowerPoint プレゼンテーション</vt:lpstr>
    </vt:vector>
  </TitlesOfParts>
  <Company>RECRUIT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須賀 裕子</dc:creator>
  <cp:lastModifiedBy>熊谷 信裕</cp:lastModifiedBy>
  <cp:revision>755</cp:revision>
  <cp:lastPrinted>2019-03-01T11:30:02Z</cp:lastPrinted>
  <dcterms:created xsi:type="dcterms:W3CDTF">2014-02-28T04:44:35Z</dcterms:created>
  <dcterms:modified xsi:type="dcterms:W3CDTF">2021-09-22T02:03:41Z</dcterms:modified>
</cp:coreProperties>
</file>