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notesMasterIdLst>
    <p:notesMasterId r:id="rId7"/>
  </p:notesMasterIdLst>
  <p:sldIdLst>
    <p:sldId id="613" r:id="rId5"/>
    <p:sldId id="633" r:id="rId6"/>
  </p:sldIdLst>
  <p:sldSz cx="10909300" cy="777875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 userDrawn="1">
          <p15:clr>
            <a:srgbClr val="A4A3A4"/>
          </p15:clr>
        </p15:guide>
        <p15:guide id="2" pos="34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7"/>
    <a:srgbClr val="D7005B"/>
    <a:srgbClr val="BFD9ED"/>
    <a:srgbClr val="EB7FAD"/>
    <a:srgbClr val="DF3E82"/>
    <a:srgbClr val="F5BFD6"/>
    <a:srgbClr val="FFF200"/>
    <a:srgbClr val="E6325B"/>
    <a:srgbClr val="FFFBA7"/>
    <a:srgbClr val="C9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89655" autoAdjust="0"/>
  </p:normalViewPr>
  <p:slideViewPr>
    <p:cSldViewPr>
      <p:cViewPr varScale="1">
        <p:scale>
          <a:sx n="72" d="100"/>
          <a:sy n="72" d="100"/>
        </p:scale>
        <p:origin x="54" y="906"/>
      </p:cViewPr>
      <p:guideLst>
        <p:guide orient="horz" pos="2450"/>
        <p:guide pos="3436"/>
      </p:guideLst>
    </p:cSldViewPr>
  </p:slideViewPr>
  <p:outlineViewPr>
    <p:cViewPr>
      <p:scale>
        <a:sx n="65" d="100"/>
        <a:sy n="65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19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239" cy="341749"/>
          </a:xfrm>
          <a:prstGeom prst="rect">
            <a:avLst/>
          </a:prstGeom>
        </p:spPr>
        <p:txBody>
          <a:bodyPr vert="horz" lIns="81939" tIns="40970" rIns="81939" bIns="40970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653" y="1"/>
            <a:ext cx="4305793" cy="341749"/>
          </a:xfrm>
          <a:prstGeom prst="rect">
            <a:avLst/>
          </a:prstGeom>
        </p:spPr>
        <p:txBody>
          <a:bodyPr vert="horz" lIns="81939" tIns="40970" rIns="81939" bIns="40970" rtlCol="0"/>
          <a:lstStyle>
            <a:lvl1pPr algn="r">
              <a:defRPr sz="1100"/>
            </a:lvl1pPr>
          </a:lstStyle>
          <a:p>
            <a:fld id="{BC2E0050-2DE0-8B49-8A09-0E9E7641ECBC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59150" y="850900"/>
            <a:ext cx="32210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939" tIns="40970" rIns="81939" bIns="4097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645" y="3275792"/>
            <a:ext cx="7952049" cy="2681203"/>
          </a:xfrm>
          <a:prstGeom prst="rect">
            <a:avLst/>
          </a:prstGeom>
        </p:spPr>
        <p:txBody>
          <a:bodyPr vert="horz" lIns="81939" tIns="40970" rIns="81939" bIns="4097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65451"/>
            <a:ext cx="4307239" cy="341749"/>
          </a:xfrm>
          <a:prstGeom prst="rect">
            <a:avLst/>
          </a:prstGeom>
        </p:spPr>
        <p:txBody>
          <a:bodyPr vert="horz" lIns="81939" tIns="40970" rIns="81939" bIns="40970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653" y="6465451"/>
            <a:ext cx="4305793" cy="341749"/>
          </a:xfrm>
          <a:prstGeom prst="rect">
            <a:avLst/>
          </a:prstGeom>
        </p:spPr>
        <p:txBody>
          <a:bodyPr vert="horz" lIns="81939" tIns="40970" rIns="81939" bIns="40970" rtlCol="0" anchor="b"/>
          <a:lstStyle>
            <a:lvl1pPr algn="r">
              <a:defRPr sz="1100"/>
            </a:lvl1pPr>
          </a:lstStyle>
          <a:p>
            <a:fld id="{92F827B6-1A0E-C24A-BC83-C1FDA4B838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26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jp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7013575"/>
            <a:ext cx="4235450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0"/>
            <a:ext cx="10909300" cy="1008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4DB23B-B422-BE40-BFCB-D05792480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581"/>
            <a:ext cx="10909300" cy="455690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36138B8-A0A0-184C-B8BF-E5E0D667EE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3" y="7242175"/>
            <a:ext cx="1115644" cy="29175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8C023F5-F521-FE4B-866B-941C9DD50C5C}"/>
              </a:ext>
            </a:extLst>
          </p:cNvPr>
          <p:cNvSpPr txBox="1">
            <a:spLocks/>
          </p:cNvSpPr>
          <p:nvPr userDrawn="1"/>
        </p:nvSpPr>
        <p:spPr>
          <a:xfrm>
            <a:off x="1426326" y="7364212"/>
            <a:ext cx="1513724" cy="2479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en-US" altLang="ja-JP" sz="800" b="0" dirty="0">
                <a:solidFill>
                  <a:srgbClr val="B4B4B5"/>
                </a:solidFill>
                <a:latin typeface="Helvetica Neue" charset="0"/>
                <a:ea typeface="Helvetica Neue" charset="0"/>
                <a:cs typeface="Helvetica Neue" charset="0"/>
              </a:rPr>
              <a:t> (C) Recruit Career Co., Ltd.</a:t>
            </a:r>
            <a:endParaRPr lang="ja-JP" altLang="en-US" sz="800" b="0" dirty="0">
              <a:solidFill>
                <a:srgbClr val="B4B4B5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0" hasCustomPrompt="1"/>
          </p:nvPr>
        </p:nvSpPr>
        <p:spPr>
          <a:xfrm>
            <a:off x="2787650" y="2682569"/>
            <a:ext cx="5334000" cy="53165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〇〇大学の皆さんへ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68650" y="3728880"/>
            <a:ext cx="45720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○○講座</a:t>
            </a: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39850" y="6104993"/>
            <a:ext cx="8259762" cy="473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rgbClr val="0068B7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株式会社リクルート　●●　●●</a:t>
            </a: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650" y="307975"/>
            <a:ext cx="6426122" cy="130003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1568450" y="7318375"/>
            <a:ext cx="2047124" cy="252802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l"/>
            <a:r>
              <a:rPr lang="en-US" altLang="ja-JP" sz="800" b="0" dirty="0">
                <a:solidFill>
                  <a:srgbClr val="B4B4B5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ja-JP" sz="800" b="0" dirty="0">
                <a:solidFill>
                  <a:srgbClr val="B4B4B5"/>
                </a:solidFill>
                <a:latin typeface="メイリオ Bold"/>
                <a:ea typeface="Helvetica Neue" charset="0"/>
                <a:cs typeface="Helvetica Neue" charset="0"/>
              </a:rPr>
              <a:t>(C) Recruit</a:t>
            </a:r>
            <a:r>
              <a:rPr lang="en-US" altLang="ja-JP" sz="800" b="0" baseline="0" dirty="0">
                <a:solidFill>
                  <a:srgbClr val="B4B4B5"/>
                </a:solidFill>
                <a:latin typeface="メイリオ Bold"/>
                <a:ea typeface="Helvetica Neue" charset="0"/>
                <a:cs typeface="Helvetica Neue" charset="0"/>
              </a:rPr>
              <a:t> </a:t>
            </a:r>
            <a:r>
              <a:rPr lang="en-US" altLang="ja-JP" sz="800" b="0" dirty="0">
                <a:solidFill>
                  <a:srgbClr val="B4B4B5"/>
                </a:solidFill>
                <a:latin typeface="メイリオ Bold"/>
                <a:ea typeface="Helvetica Neue" charset="0"/>
                <a:cs typeface="Helvetica Neue" charset="0"/>
              </a:rPr>
              <a:t>Co., Ltd.</a:t>
            </a:r>
            <a:endParaRPr lang="ja-JP" altLang="en-US" sz="800" b="0" dirty="0">
              <a:solidFill>
                <a:srgbClr val="B4B4B5"/>
              </a:solidFill>
              <a:latin typeface="メイリオ Bold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 userDrawn="1"/>
        </p:nvSpPr>
        <p:spPr>
          <a:xfrm>
            <a:off x="1406306" y="3940437"/>
            <a:ext cx="609600" cy="609600"/>
          </a:xfrm>
          <a:prstGeom prst="roundRect">
            <a:avLst/>
          </a:prstGeom>
          <a:solidFill>
            <a:srgbClr val="006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 userDrawn="1"/>
        </p:nvSpPr>
        <p:spPr>
          <a:xfrm>
            <a:off x="2081126" y="3940437"/>
            <a:ext cx="609600" cy="609600"/>
          </a:xfrm>
          <a:prstGeom prst="roundRect">
            <a:avLst/>
          </a:prstGeom>
          <a:solidFill>
            <a:srgbClr val="0068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 userDrawn="1"/>
        </p:nvSpPr>
        <p:spPr>
          <a:xfrm>
            <a:off x="2742737" y="3940437"/>
            <a:ext cx="609600" cy="609600"/>
          </a:xfrm>
          <a:prstGeom prst="roundRect">
            <a:avLst/>
          </a:prstGeom>
          <a:solidFill>
            <a:srgbClr val="0068B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3417557" y="3940437"/>
            <a:ext cx="609600" cy="609600"/>
          </a:xfrm>
          <a:prstGeom prst="roundRect">
            <a:avLst/>
          </a:prstGeom>
          <a:solidFill>
            <a:srgbClr val="0068B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4165548" y="3927737"/>
            <a:ext cx="609600" cy="609600"/>
          </a:xfrm>
          <a:prstGeom prst="roundRect">
            <a:avLst/>
          </a:prstGeom>
          <a:solidFill>
            <a:srgbClr val="D7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4840368" y="3927737"/>
            <a:ext cx="609600" cy="609600"/>
          </a:xfrm>
          <a:prstGeom prst="roundRect">
            <a:avLst/>
          </a:prstGeom>
          <a:solidFill>
            <a:srgbClr val="D7005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 userDrawn="1"/>
        </p:nvSpPr>
        <p:spPr>
          <a:xfrm>
            <a:off x="5501979" y="3927737"/>
            <a:ext cx="609600" cy="609600"/>
          </a:xfrm>
          <a:prstGeom prst="roundRect">
            <a:avLst/>
          </a:prstGeom>
          <a:solidFill>
            <a:srgbClr val="D700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 userDrawn="1"/>
        </p:nvSpPr>
        <p:spPr>
          <a:xfrm>
            <a:off x="6176799" y="3927737"/>
            <a:ext cx="609600" cy="609600"/>
          </a:xfrm>
          <a:prstGeom prst="roundRect">
            <a:avLst/>
          </a:prstGeom>
          <a:solidFill>
            <a:srgbClr val="D700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 userDrawn="1"/>
        </p:nvSpPr>
        <p:spPr>
          <a:xfrm>
            <a:off x="6908748" y="3940437"/>
            <a:ext cx="609600" cy="609600"/>
          </a:xfrm>
          <a:prstGeom prst="round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 userDrawn="1"/>
        </p:nvSpPr>
        <p:spPr>
          <a:xfrm>
            <a:off x="7583568" y="3940437"/>
            <a:ext cx="609600" cy="609600"/>
          </a:xfrm>
          <a:prstGeom prst="roundRect">
            <a:avLst/>
          </a:prstGeom>
          <a:solidFill>
            <a:srgbClr val="FFF2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 userDrawn="1"/>
        </p:nvSpPr>
        <p:spPr>
          <a:xfrm>
            <a:off x="8245179" y="3940437"/>
            <a:ext cx="609600" cy="609600"/>
          </a:xfrm>
          <a:prstGeom prst="roundRect">
            <a:avLst/>
          </a:prstGeom>
          <a:solidFill>
            <a:srgbClr val="FFF2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 userDrawn="1"/>
        </p:nvSpPr>
        <p:spPr>
          <a:xfrm>
            <a:off x="8906790" y="3940437"/>
            <a:ext cx="609600" cy="609600"/>
          </a:xfrm>
          <a:prstGeom prst="roundRect">
            <a:avLst/>
          </a:prstGeom>
          <a:solidFill>
            <a:srgbClr val="FFF2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 userDrawn="1"/>
        </p:nvSpPr>
        <p:spPr>
          <a:xfrm>
            <a:off x="1406306" y="3089537"/>
            <a:ext cx="609600" cy="609600"/>
          </a:xfrm>
          <a:prstGeom prst="roundRect">
            <a:avLst/>
          </a:prstGeom>
          <a:solidFill>
            <a:srgbClr val="21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 userDrawn="1"/>
        </p:nvSpPr>
        <p:spPr>
          <a:xfrm>
            <a:off x="2081126" y="3089537"/>
            <a:ext cx="609600" cy="609600"/>
          </a:xfrm>
          <a:prstGeom prst="roundRect">
            <a:avLst/>
          </a:prstGeom>
          <a:solidFill>
            <a:srgbClr val="3D3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 userDrawn="1"/>
        </p:nvSpPr>
        <p:spPr>
          <a:xfrm>
            <a:off x="2742737" y="3089537"/>
            <a:ext cx="609600" cy="609600"/>
          </a:xfrm>
          <a:prstGeom prst="roundRect">
            <a:avLst/>
          </a:prstGeom>
          <a:solidFill>
            <a:srgbClr val="58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 userDrawn="1"/>
        </p:nvSpPr>
        <p:spPr>
          <a:xfrm>
            <a:off x="3417557" y="3089537"/>
            <a:ext cx="609600" cy="609600"/>
          </a:xfrm>
          <a:prstGeom prst="roundRect">
            <a:avLst/>
          </a:prstGeom>
          <a:solidFill>
            <a:srgbClr val="71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 userDrawn="1"/>
        </p:nvSpPr>
        <p:spPr>
          <a:xfrm>
            <a:off x="4165548" y="3089537"/>
            <a:ext cx="609600" cy="609600"/>
          </a:xfrm>
          <a:prstGeom prst="roundRect">
            <a:avLst/>
          </a:prstGeom>
          <a:solidFill>
            <a:srgbClr val="888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 userDrawn="1"/>
        </p:nvSpPr>
        <p:spPr>
          <a:xfrm>
            <a:off x="4834018" y="3089537"/>
            <a:ext cx="609600" cy="609600"/>
          </a:xfrm>
          <a:prstGeom prst="roundRect">
            <a:avLst/>
          </a:prstGeom>
          <a:solidFill>
            <a:srgbClr val="9D9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 userDrawn="1"/>
        </p:nvSpPr>
        <p:spPr>
          <a:xfrm>
            <a:off x="5498804" y="3089537"/>
            <a:ext cx="609600" cy="609600"/>
          </a:xfrm>
          <a:prstGeom prst="round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 userDrawn="1"/>
        </p:nvSpPr>
        <p:spPr>
          <a:xfrm>
            <a:off x="6170449" y="3089537"/>
            <a:ext cx="609600" cy="609600"/>
          </a:xfrm>
          <a:prstGeom prst="roundRect">
            <a:avLst/>
          </a:prstGeom>
          <a:solidFill>
            <a:srgbClr val="C6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 userDrawn="1"/>
        </p:nvSpPr>
        <p:spPr>
          <a:xfrm>
            <a:off x="6908748" y="3089537"/>
            <a:ext cx="609600" cy="609600"/>
          </a:xfrm>
          <a:prstGeom prst="round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 userDrawn="1"/>
        </p:nvSpPr>
        <p:spPr>
          <a:xfrm>
            <a:off x="7583568" y="3089537"/>
            <a:ext cx="609600" cy="609600"/>
          </a:xfrm>
          <a:prstGeom prst="roundRect">
            <a:avLst/>
          </a:prstGeom>
          <a:solidFill>
            <a:srgbClr val="EF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 userDrawn="1"/>
        </p:nvSpPr>
        <p:spPr>
          <a:xfrm>
            <a:off x="8245179" y="3089537"/>
            <a:ext cx="609600" cy="609600"/>
          </a:xfrm>
          <a:prstGeom prst="roundRect">
            <a:avLst/>
          </a:prstGeom>
          <a:solidFill>
            <a:srgbClr val="F7F7F7"/>
          </a:solidFill>
          <a:ln w="3175">
            <a:solidFill>
              <a:srgbClr val="211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 userDrawn="1"/>
        </p:nvSpPr>
        <p:spPr>
          <a:xfrm>
            <a:off x="8906790" y="3089537"/>
            <a:ext cx="609600" cy="609600"/>
          </a:xfrm>
          <a:prstGeom prst="roundRect">
            <a:avLst/>
          </a:prstGeom>
          <a:solidFill>
            <a:srgbClr val="FFFFFF"/>
          </a:solidFill>
          <a:ln w="3175">
            <a:solidFill>
              <a:srgbClr val="2117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Placeholder 2"/>
          <p:cNvSpPr txBox="1">
            <a:spLocks/>
          </p:cNvSpPr>
          <p:nvPr userDrawn="1"/>
        </p:nvSpPr>
        <p:spPr>
          <a:xfrm>
            <a:off x="1406306" y="2199743"/>
            <a:ext cx="8534400" cy="64849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kumimoji="1" sz="2600" b="1" kern="1200">
                <a:solidFill>
                  <a:srgbClr val="0068B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6400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kumimoji="1" sz="25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kumimoji="1"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kumimoji="1"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kumimoji="1"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kumimoji="1"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kumimoji="1"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kumimoji="1" sz="22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ja-JP" altLang="en-US" sz="2400" b="0" dirty="0">
                <a:solidFill>
                  <a:srgbClr val="0068B7"/>
                </a:solidFill>
                <a:latin typeface="メイリオ"/>
                <a:ea typeface="メイリオ"/>
                <a:cs typeface="メイリオ"/>
              </a:rPr>
              <a:t>グラフなどの図版を作る際は以下の色で構成してください。</a:t>
            </a:r>
            <a:endParaRPr lang="en-US" altLang="ja-JP" sz="2400" b="0" dirty="0">
              <a:solidFill>
                <a:srgbClr val="0068B7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9" name="タイトル プレースホルダー 4"/>
          <p:cNvSpPr>
            <a:spLocks noGrp="1"/>
          </p:cNvSpPr>
          <p:nvPr>
            <p:ph type="title" hasCustomPrompt="1"/>
          </p:nvPr>
        </p:nvSpPr>
        <p:spPr>
          <a:xfrm>
            <a:off x="234950" y="79375"/>
            <a:ext cx="9410700" cy="579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58962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プレースホルダー 4"/>
          <p:cNvSpPr>
            <a:spLocks noGrp="1"/>
          </p:cNvSpPr>
          <p:nvPr>
            <p:ph type="title" hasCustomPrompt="1"/>
          </p:nvPr>
        </p:nvSpPr>
        <p:spPr>
          <a:xfrm>
            <a:off x="234950" y="33338"/>
            <a:ext cx="9410700" cy="579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この動画でわかること（細字・</a:t>
            </a:r>
            <a:r>
              <a:rPr kumimoji="1" lang="en-US" altLang="ja-JP"/>
              <a:t>24pt</a:t>
            </a:r>
            <a:r>
              <a:rPr kumimoji="1" lang="ja-JP" altLang="en-US"/>
              <a:t>）</a:t>
            </a:r>
          </a:p>
        </p:txBody>
      </p:sp>
      <p:sp>
        <p:nvSpPr>
          <p:cNvPr id="12" name="テキスト プレースホルダー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222" y="3037270"/>
            <a:ext cx="9284857" cy="1704211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00000"/>
              </a:lnSpc>
              <a:buFont typeface="Wingdings" panose="05000000000000000000" pitchFamily="2" charset="2"/>
              <a:buChar char="n"/>
              <a:defRPr sz="3200" b="1">
                <a:solidFill>
                  <a:srgbClr val="0068B7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>
              <a:lnSpc>
                <a:spcPct val="100000"/>
              </a:lnSpc>
              <a:buNone/>
              <a:defRPr sz="2400" b="1">
                <a:solidFill>
                  <a:srgbClr val="0068B7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914400" indent="0">
              <a:lnSpc>
                <a:spcPct val="100000"/>
              </a:lnSpc>
              <a:buNone/>
              <a:defRPr sz="2400" b="1">
                <a:solidFill>
                  <a:srgbClr val="0068B7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371600" indent="0">
              <a:lnSpc>
                <a:spcPct val="100000"/>
              </a:lnSpc>
              <a:buNone/>
              <a:defRPr sz="2400" b="1">
                <a:solidFill>
                  <a:srgbClr val="0068B7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828800" indent="0">
              <a:lnSpc>
                <a:spcPct val="100000"/>
              </a:lnSpc>
              <a:buNone/>
              <a:defRPr sz="2400" b="1">
                <a:solidFill>
                  <a:srgbClr val="0068B7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あああ（太字・</a:t>
            </a:r>
            <a:r>
              <a:rPr kumimoji="1" lang="en-US" altLang="ja-JP"/>
              <a:t>32pt</a:t>
            </a:r>
            <a:r>
              <a:rPr kumimoji="1" lang="ja-JP" altLang="en-US"/>
              <a:t>）</a:t>
            </a:r>
            <a:endParaRPr kumimoji="1" lang="en-US" altLang="ja-JP"/>
          </a:p>
          <a:p>
            <a:pPr lvl="0"/>
            <a:r>
              <a:rPr kumimoji="1" lang="ja-JP" altLang="en-US"/>
              <a:t>あああ</a:t>
            </a:r>
            <a:endParaRPr kumimoji="1" lang="en-US" altLang="ja-JP"/>
          </a:p>
          <a:p>
            <a:pPr lvl="0"/>
            <a:r>
              <a:rPr kumimoji="1" lang="ja-JP" altLang="en-US"/>
              <a:t>あああ</a:t>
            </a:r>
          </a:p>
        </p:txBody>
      </p:sp>
    </p:spTree>
    <p:extLst>
      <p:ext uri="{BB962C8B-B14F-4D97-AF65-F5344CB8AC3E}">
        <p14:creationId xmlns:p14="http://schemas.microsoft.com/office/powerpoint/2010/main" val="35832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180788" y="79375"/>
            <a:ext cx="8702862" cy="47123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6134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0909300" cy="777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0"/>
            <a:ext cx="10909300" cy="7778750"/>
          </a:xfrm>
          <a:prstGeom prst="rect">
            <a:avLst/>
          </a:prstGeom>
          <a:solidFill>
            <a:srgbClr val="0068B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68450" y="3509962"/>
            <a:ext cx="7772400" cy="989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rgbClr val="0068B7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タイトルが入ります</a:t>
            </a: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3" b="100000" l="0" r="100000">
                        <a14:foregroundMark x1="63892" y1="78481" x2="63892" y2="78481"/>
                        <a14:foregroundMark x1="71575" y1="78481" x2="71575" y2="78481"/>
                        <a14:foregroundMark x1="71575" y1="45570" x2="71575" y2="45570"/>
                        <a14:foregroundMark x1="46735" y1="62025" x2="46735" y2="62025"/>
                        <a14:foregroundMark x1="43918" y1="55063" x2="43918" y2="55063"/>
                        <a14:foregroundMark x1="53009" y1="52532" x2="53009" y2="52532"/>
                        <a14:foregroundMark x1="62484" y1="56962" x2="62484" y2="56962"/>
                        <a14:foregroundMark x1="78233" y1="55063" x2="78233" y2="55063"/>
                        <a14:foregroundMark x1="82458" y1="62025" x2="82458" y2="62025"/>
                        <a14:foregroundMark x1="90653" y1="62025" x2="90653" y2="62025"/>
                        <a14:foregroundMark x1="93982" y1="62025" x2="93982" y2="620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949" y="7146755"/>
            <a:ext cx="1978301" cy="4002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2416985" y="7331077"/>
            <a:ext cx="2047124" cy="25280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l"/>
            <a:r>
              <a:rPr lang="en-US" altLang="ja-JP" sz="800" b="0" dirty="0">
                <a:solidFill>
                  <a:srgbClr val="B4B4B5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ja-JP" sz="800" b="0" dirty="0">
                <a:solidFill>
                  <a:srgbClr val="B4B4B5"/>
                </a:solidFill>
                <a:latin typeface="メイリオ Bold"/>
                <a:ea typeface="Helvetica Neue" charset="0"/>
                <a:cs typeface="Helvetica Neue" charset="0"/>
              </a:rPr>
              <a:t>(C) Recruit</a:t>
            </a:r>
            <a:r>
              <a:rPr lang="en-US" altLang="ja-JP" sz="800" b="0" baseline="0" dirty="0">
                <a:solidFill>
                  <a:srgbClr val="B4B4B5"/>
                </a:solidFill>
                <a:latin typeface="メイリオ Bold"/>
                <a:ea typeface="Helvetica Neue" charset="0"/>
                <a:cs typeface="Helvetica Neue" charset="0"/>
              </a:rPr>
              <a:t> </a:t>
            </a:r>
            <a:r>
              <a:rPr lang="en-US" altLang="ja-JP" sz="800" b="0" dirty="0">
                <a:solidFill>
                  <a:srgbClr val="B4B4B5"/>
                </a:solidFill>
                <a:latin typeface="メイリオ Bold"/>
                <a:ea typeface="Helvetica Neue" charset="0"/>
                <a:cs typeface="Helvetica Neue" charset="0"/>
              </a:rPr>
              <a:t>Co., Ltd.</a:t>
            </a:r>
            <a:endParaRPr lang="ja-JP" altLang="en-US" sz="800" b="0" dirty="0">
              <a:solidFill>
                <a:srgbClr val="B4B4B5"/>
              </a:solidFill>
              <a:latin typeface="メイリオ Bold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プレースホルダー 4"/>
          <p:cNvSpPr>
            <a:spLocks noGrp="1"/>
          </p:cNvSpPr>
          <p:nvPr>
            <p:ph type="title" hasCustomPrompt="1"/>
          </p:nvPr>
        </p:nvSpPr>
        <p:spPr>
          <a:xfrm>
            <a:off x="234950" y="79375"/>
            <a:ext cx="9410700" cy="579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157621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 userDrawn="1"/>
        </p:nvSpPr>
        <p:spPr>
          <a:xfrm>
            <a:off x="2483893" y="3848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36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645341" y="2016743"/>
            <a:ext cx="4464000" cy="214285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8"/>
          <p:cNvSpPr>
            <a:spLocks noGrp="1"/>
          </p:cNvSpPr>
          <p:nvPr>
            <p:ph sz="quarter" idx="10" hasCustomPrompt="1"/>
          </p:nvPr>
        </p:nvSpPr>
        <p:spPr>
          <a:xfrm>
            <a:off x="645340" y="1603375"/>
            <a:ext cx="5723709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>
                <a:solidFill>
                  <a:srgbClr val="0068B7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</a:t>
            </a:r>
          </a:p>
        </p:txBody>
      </p:sp>
      <p:sp>
        <p:nvSpPr>
          <p:cNvPr id="11" name="コンテンツ プレースホルダー 8"/>
          <p:cNvSpPr>
            <a:spLocks noGrp="1"/>
          </p:cNvSpPr>
          <p:nvPr>
            <p:ph sz="quarter" idx="11" hasCustomPrompt="1"/>
          </p:nvPr>
        </p:nvSpPr>
        <p:spPr>
          <a:xfrm>
            <a:off x="1111250" y="2868121"/>
            <a:ext cx="5723709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>
                <a:solidFill>
                  <a:srgbClr val="E6325B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1</a:t>
            </a:r>
            <a:r>
              <a:rPr kumimoji="1" lang="ja-JP" altLang="en-US" dirty="0" err="1"/>
              <a:t>．</a:t>
            </a:r>
            <a:r>
              <a:rPr kumimoji="1" lang="ja-JP" altLang="en-US" dirty="0"/>
              <a:t>テキスト入ります</a:t>
            </a:r>
          </a:p>
        </p:txBody>
      </p:sp>
      <p:sp>
        <p:nvSpPr>
          <p:cNvPr id="12" name="コンテンツ プレースホルダー 8"/>
          <p:cNvSpPr>
            <a:spLocks noGrp="1"/>
          </p:cNvSpPr>
          <p:nvPr>
            <p:ph sz="quarter" idx="12" hasCustomPrompt="1"/>
          </p:nvPr>
        </p:nvSpPr>
        <p:spPr>
          <a:xfrm>
            <a:off x="1118688" y="4061730"/>
            <a:ext cx="5723709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>
                <a:solidFill>
                  <a:srgbClr val="0068B7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2</a:t>
            </a:r>
            <a:r>
              <a:rPr kumimoji="1" lang="ja-JP" altLang="en-US" dirty="0" err="1"/>
              <a:t>．</a:t>
            </a:r>
            <a:r>
              <a:rPr kumimoji="1" lang="ja-JP" altLang="en-US" dirty="0"/>
              <a:t>テキスト入ります</a:t>
            </a:r>
          </a:p>
        </p:txBody>
      </p:sp>
      <p:sp>
        <p:nvSpPr>
          <p:cNvPr id="14" name="コンテンツ プレースホルダー 8"/>
          <p:cNvSpPr>
            <a:spLocks noGrp="1"/>
          </p:cNvSpPr>
          <p:nvPr>
            <p:ph sz="quarter" idx="13" hasCustomPrompt="1"/>
          </p:nvPr>
        </p:nvSpPr>
        <p:spPr>
          <a:xfrm>
            <a:off x="1118688" y="5260975"/>
            <a:ext cx="5723709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>
                <a:solidFill>
                  <a:srgbClr val="0068B7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3</a:t>
            </a:r>
            <a:r>
              <a:rPr kumimoji="1" lang="ja-JP" altLang="en-US" dirty="0" err="1"/>
              <a:t>．</a:t>
            </a:r>
            <a:r>
              <a:rPr kumimoji="1" lang="ja-JP" altLang="en-US" dirty="0"/>
              <a:t>テキスト入ります</a:t>
            </a:r>
          </a:p>
        </p:txBody>
      </p:sp>
      <p:sp>
        <p:nvSpPr>
          <p:cNvPr id="16" name="タイトル プレースホルダー 4"/>
          <p:cNvSpPr>
            <a:spLocks noGrp="1"/>
          </p:cNvSpPr>
          <p:nvPr>
            <p:ph type="title" hasCustomPrompt="1"/>
          </p:nvPr>
        </p:nvSpPr>
        <p:spPr>
          <a:xfrm>
            <a:off x="234950" y="79375"/>
            <a:ext cx="9410700" cy="579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10152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645341" y="2016743"/>
            <a:ext cx="5799909" cy="214285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0" hasCustomPrompt="1"/>
          </p:nvPr>
        </p:nvSpPr>
        <p:spPr>
          <a:xfrm>
            <a:off x="645340" y="1603375"/>
            <a:ext cx="5723709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>
                <a:solidFill>
                  <a:srgbClr val="0068B7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11" hasCustomPrompt="1"/>
          </p:nvPr>
        </p:nvSpPr>
        <p:spPr>
          <a:xfrm>
            <a:off x="882650" y="2670175"/>
            <a:ext cx="9067800" cy="25970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ja-JP" altLang="en-US" dirty="0"/>
              <a:t>テキスト入ります。テキスト入ります。テキスト入ります。テキスト入ります。テキスト入ります。テキスト入ります。テキスト入ります。テキスト入ります。テキスト入ります。テキスト入ります。テキスト入ります。テキスト入ります。テキスト入ります。テキスト入ります。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1" lang="ja-JP" altLang="en-US" dirty="0"/>
          </a:p>
          <a:p>
            <a:pPr lvl="0"/>
            <a:endParaRPr kumimoji="1" lang="ja-JP" altLang="en-US" dirty="0"/>
          </a:p>
        </p:txBody>
      </p:sp>
      <p:sp>
        <p:nvSpPr>
          <p:cNvPr id="12" name="タイトル プレースホルダー 4"/>
          <p:cNvSpPr>
            <a:spLocks noGrp="1"/>
          </p:cNvSpPr>
          <p:nvPr>
            <p:ph type="title" hasCustomPrompt="1"/>
          </p:nvPr>
        </p:nvSpPr>
        <p:spPr>
          <a:xfrm>
            <a:off x="234950" y="79375"/>
            <a:ext cx="9410700" cy="579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162767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5" b="12781"/>
          <a:stretch/>
        </p:blipFill>
        <p:spPr>
          <a:xfrm>
            <a:off x="-6350" y="993774"/>
            <a:ext cx="10909300" cy="57912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16" y="5467671"/>
            <a:ext cx="1374412" cy="88316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50" y="5244179"/>
            <a:ext cx="685800" cy="13352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25" y="3302835"/>
            <a:ext cx="1489258" cy="128420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5318612"/>
            <a:ext cx="1451101" cy="102561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54" y="3381770"/>
            <a:ext cx="830956" cy="129635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03" y="3426690"/>
            <a:ext cx="891996" cy="116035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49" y="3592854"/>
            <a:ext cx="1522476" cy="101346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12" y="5287788"/>
            <a:ext cx="1349602" cy="120959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47" y="1692170"/>
            <a:ext cx="1165766" cy="11575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79" y="1710712"/>
            <a:ext cx="444167" cy="11683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29" y="1723419"/>
            <a:ext cx="380841" cy="116839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46" y="3507954"/>
            <a:ext cx="444167" cy="11701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54" y="1679575"/>
            <a:ext cx="1147265" cy="121223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08" y="1714547"/>
            <a:ext cx="444167" cy="11683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53" y="1714547"/>
            <a:ext cx="380841" cy="1168392"/>
          </a:xfrm>
          <a:prstGeom prst="rect">
            <a:avLst/>
          </a:prstGeom>
        </p:spPr>
      </p:pic>
      <p:grpSp>
        <p:nvGrpSpPr>
          <p:cNvPr id="20" name="図形グループ 17"/>
          <p:cNvGrpSpPr/>
          <p:nvPr userDrawn="1"/>
        </p:nvGrpSpPr>
        <p:grpSpPr>
          <a:xfrm>
            <a:off x="2982251" y="5203250"/>
            <a:ext cx="1325389" cy="1299985"/>
            <a:chOff x="3158020" y="5199720"/>
            <a:chExt cx="1325389" cy="1299985"/>
          </a:xfrm>
        </p:grpSpPr>
        <p:sp>
          <p:nvSpPr>
            <p:cNvPr id="21" name="円/楕円 18"/>
            <p:cNvSpPr/>
            <p:nvPr userDrawn="1"/>
          </p:nvSpPr>
          <p:spPr>
            <a:xfrm>
              <a:off x="3158020" y="5199720"/>
              <a:ext cx="1325389" cy="948203"/>
            </a:xfrm>
            <a:prstGeom prst="ellipse">
              <a:avLst/>
            </a:prstGeom>
            <a:solidFill>
              <a:srgbClr val="006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19"/>
            <p:cNvSpPr/>
            <p:nvPr userDrawn="1"/>
          </p:nvSpPr>
          <p:spPr>
            <a:xfrm>
              <a:off x="3306234" y="6146179"/>
              <a:ext cx="252000" cy="216000"/>
            </a:xfrm>
            <a:prstGeom prst="ellipse">
              <a:avLst/>
            </a:prstGeom>
            <a:solidFill>
              <a:srgbClr val="006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0"/>
            <p:cNvSpPr/>
            <p:nvPr userDrawn="1"/>
          </p:nvSpPr>
          <p:spPr>
            <a:xfrm>
              <a:off x="3171722" y="6363923"/>
              <a:ext cx="135782" cy="135782"/>
            </a:xfrm>
            <a:prstGeom prst="ellipse">
              <a:avLst/>
            </a:prstGeom>
            <a:solidFill>
              <a:srgbClr val="006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タイトル プレースホルダー 4"/>
          <p:cNvSpPr>
            <a:spLocks noGrp="1"/>
          </p:cNvSpPr>
          <p:nvPr>
            <p:ph type="title" hasCustomPrompt="1"/>
          </p:nvPr>
        </p:nvSpPr>
        <p:spPr>
          <a:xfrm>
            <a:off x="234950" y="79375"/>
            <a:ext cx="9410700" cy="579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イラスト素材集１</a:t>
            </a:r>
          </a:p>
        </p:txBody>
      </p:sp>
    </p:spTree>
    <p:extLst>
      <p:ext uri="{BB962C8B-B14F-4D97-AF65-F5344CB8AC3E}">
        <p14:creationId xmlns:p14="http://schemas.microsoft.com/office/powerpoint/2010/main" val="345974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0" b="12746"/>
          <a:stretch/>
        </p:blipFill>
        <p:spPr>
          <a:xfrm>
            <a:off x="0" y="917574"/>
            <a:ext cx="10909300" cy="58674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09" y="5260975"/>
            <a:ext cx="1266682" cy="126668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38" y="5410274"/>
            <a:ext cx="1502112" cy="10848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22" y="3318119"/>
            <a:ext cx="954570" cy="132217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80" y="5240049"/>
            <a:ext cx="1283516" cy="108772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363" y="3541367"/>
            <a:ext cx="807774" cy="98208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77" y="3508375"/>
            <a:ext cx="655674" cy="102762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78" y="1664073"/>
            <a:ext cx="1189570" cy="120186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26" y="1600847"/>
            <a:ext cx="1263262" cy="13396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54" y="3464459"/>
            <a:ext cx="858196" cy="12001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40" y="1788200"/>
            <a:ext cx="691539" cy="108714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31" y="1629958"/>
            <a:ext cx="795305" cy="131053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28" y="1654504"/>
            <a:ext cx="922919" cy="125052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15" y="3613345"/>
            <a:ext cx="1496758" cy="81768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26" y="5260975"/>
            <a:ext cx="844424" cy="116030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426" y="5211434"/>
            <a:ext cx="1000012" cy="120984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59" y="3336094"/>
            <a:ext cx="902466" cy="1328497"/>
          </a:xfrm>
          <a:prstGeom prst="rect">
            <a:avLst/>
          </a:prstGeom>
        </p:spPr>
      </p:pic>
      <p:sp>
        <p:nvSpPr>
          <p:cNvPr id="21" name="タイトル プレースホルダー 4"/>
          <p:cNvSpPr>
            <a:spLocks noGrp="1"/>
          </p:cNvSpPr>
          <p:nvPr>
            <p:ph type="title" hasCustomPrompt="1"/>
          </p:nvPr>
        </p:nvSpPr>
        <p:spPr>
          <a:xfrm>
            <a:off x="234950" y="79375"/>
            <a:ext cx="9410700" cy="579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イラスト素材集２</a:t>
            </a:r>
          </a:p>
        </p:txBody>
      </p:sp>
    </p:spTree>
    <p:extLst>
      <p:ext uri="{BB962C8B-B14F-4D97-AF65-F5344CB8AC3E}">
        <p14:creationId xmlns:p14="http://schemas.microsoft.com/office/powerpoint/2010/main" val="193361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0" b="10786"/>
          <a:stretch/>
        </p:blipFill>
        <p:spPr>
          <a:xfrm>
            <a:off x="6350" y="917574"/>
            <a:ext cx="10909300" cy="60198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13" y="1907790"/>
            <a:ext cx="1508760" cy="7731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32" y="3776151"/>
            <a:ext cx="1345544" cy="7405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74" y="3505953"/>
            <a:ext cx="1255157" cy="118289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50" y="1596380"/>
            <a:ext cx="1093300" cy="130239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9" y="1792229"/>
            <a:ext cx="1341120" cy="10042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98" y="3428501"/>
            <a:ext cx="1341119" cy="126034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25" y="1655381"/>
            <a:ext cx="744188" cy="118665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94" y="1569514"/>
            <a:ext cx="1259413" cy="13220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28" y="3428500"/>
            <a:ext cx="680319" cy="1260347"/>
          </a:xfrm>
          <a:prstGeom prst="rect">
            <a:avLst/>
          </a:prstGeom>
        </p:spPr>
      </p:pic>
      <p:sp>
        <p:nvSpPr>
          <p:cNvPr id="14" name="タイトル プレースホルダー 4"/>
          <p:cNvSpPr>
            <a:spLocks noGrp="1"/>
          </p:cNvSpPr>
          <p:nvPr>
            <p:ph type="title" hasCustomPrompt="1"/>
          </p:nvPr>
        </p:nvSpPr>
        <p:spPr>
          <a:xfrm>
            <a:off x="234950" y="79375"/>
            <a:ext cx="9410700" cy="579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イラスト素材集３（学内ガイダンス用）</a:t>
            </a:r>
          </a:p>
        </p:txBody>
      </p:sp>
    </p:spTree>
    <p:extLst>
      <p:ext uri="{BB962C8B-B14F-4D97-AF65-F5344CB8AC3E}">
        <p14:creationId xmlns:p14="http://schemas.microsoft.com/office/powerpoint/2010/main" val="350239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7"/>
          <p:cNvSpPr/>
          <p:nvPr userDrawn="1"/>
        </p:nvSpPr>
        <p:spPr>
          <a:xfrm>
            <a:off x="-6350" y="0"/>
            <a:ext cx="10922000" cy="636270"/>
          </a:xfrm>
          <a:custGeom>
            <a:avLst/>
            <a:gdLst/>
            <a:ahLst/>
            <a:cxnLst/>
            <a:rect l="l" t="t" r="r" b="b"/>
            <a:pathLst>
              <a:path w="10922000" h="636270">
                <a:moveTo>
                  <a:pt x="10922000" y="0"/>
                </a:moveTo>
                <a:lnTo>
                  <a:pt x="0" y="0"/>
                </a:lnTo>
                <a:lnTo>
                  <a:pt x="0" y="635812"/>
                </a:lnTo>
                <a:lnTo>
                  <a:pt x="9746653" y="635762"/>
                </a:lnTo>
                <a:lnTo>
                  <a:pt x="9797635" y="632939"/>
                </a:lnTo>
                <a:lnTo>
                  <a:pt x="9839916" y="624788"/>
                </a:lnTo>
                <a:lnTo>
                  <a:pt x="9903295" y="594393"/>
                </a:lnTo>
                <a:lnTo>
                  <a:pt x="9946629" y="548368"/>
                </a:lnTo>
                <a:lnTo>
                  <a:pt x="9979759" y="490504"/>
                </a:lnTo>
                <a:lnTo>
                  <a:pt x="9995572" y="458316"/>
                </a:lnTo>
                <a:lnTo>
                  <a:pt x="10012524" y="424591"/>
                </a:lnTo>
                <a:lnTo>
                  <a:pt x="10031846" y="389800"/>
                </a:lnTo>
                <a:lnTo>
                  <a:pt x="10054766" y="354420"/>
                </a:lnTo>
                <a:lnTo>
                  <a:pt x="10082516" y="318922"/>
                </a:lnTo>
                <a:lnTo>
                  <a:pt x="10116324" y="283781"/>
                </a:lnTo>
                <a:lnTo>
                  <a:pt x="10170043" y="246247"/>
                </a:lnTo>
                <a:lnTo>
                  <a:pt x="10240940" y="216707"/>
                </a:lnTo>
                <a:lnTo>
                  <a:pt x="10282420" y="204717"/>
                </a:lnTo>
                <a:lnTo>
                  <a:pt x="10327703" y="194464"/>
                </a:lnTo>
                <a:lnTo>
                  <a:pt x="10376627" y="185861"/>
                </a:lnTo>
                <a:lnTo>
                  <a:pt x="10429026" y="178820"/>
                </a:lnTo>
                <a:lnTo>
                  <a:pt x="10484737" y="173255"/>
                </a:lnTo>
                <a:lnTo>
                  <a:pt x="10543597" y="169078"/>
                </a:lnTo>
                <a:lnTo>
                  <a:pt x="10605441" y="166203"/>
                </a:lnTo>
                <a:lnTo>
                  <a:pt x="10670107" y="164542"/>
                </a:lnTo>
                <a:lnTo>
                  <a:pt x="10922000" y="164007"/>
                </a:lnTo>
                <a:lnTo>
                  <a:pt x="10922000" y="0"/>
                </a:lnTo>
                <a:close/>
              </a:path>
            </a:pathLst>
          </a:custGeom>
          <a:solidFill>
            <a:srgbClr val="1263AB"/>
          </a:solidFill>
          <a:ln>
            <a:solidFill>
              <a:srgbClr val="0268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3" b="100000" l="0" r="100000">
                        <a14:foregroundMark x1="63892" y1="78481" x2="63892" y2="78481"/>
                        <a14:foregroundMark x1="71575" y1="78481" x2="71575" y2="78481"/>
                        <a14:foregroundMark x1="71575" y1="45570" x2="71575" y2="45570"/>
                        <a14:foregroundMark x1="46735" y1="62025" x2="46735" y2="62025"/>
                        <a14:foregroundMark x1="43918" y1="55063" x2="43918" y2="55063"/>
                        <a14:foregroundMark x1="53009" y1="52532" x2="53009" y2="52532"/>
                        <a14:foregroundMark x1="62484" y1="56962" x2="62484" y2="56962"/>
                        <a14:foregroundMark x1="78233" y1="55063" x2="78233" y2="55063"/>
                        <a14:foregroundMark x1="82458" y1="62025" x2="82458" y2="62025"/>
                        <a14:foregroundMark x1="90653" y1="62025" x2="90653" y2="62025"/>
                        <a14:foregroundMark x1="93982" y1="62025" x2="93982" y2="620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949" y="7146755"/>
            <a:ext cx="1978301" cy="4002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2340726" y="7323269"/>
            <a:ext cx="1513724" cy="2479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en-US" altLang="ja-JP" sz="800" b="0" dirty="0">
                <a:solidFill>
                  <a:srgbClr val="B4B4B5"/>
                </a:solidFill>
                <a:latin typeface="Helvetica Neue" charset="0"/>
                <a:ea typeface="Helvetica Neue" charset="0"/>
                <a:cs typeface="Helvetica Neue" charset="0"/>
              </a:rPr>
              <a:t> (C) Recruit Career Co., Ltd.</a:t>
            </a:r>
            <a:endParaRPr lang="ja-JP" altLang="en-US" sz="800" b="0" dirty="0">
              <a:solidFill>
                <a:srgbClr val="B4B4B5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416985" y="7331077"/>
            <a:ext cx="2047124" cy="252802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l"/>
            <a:r>
              <a:rPr lang="en-US" altLang="ja-JP" sz="800" b="0" dirty="0">
                <a:solidFill>
                  <a:srgbClr val="B4B4B5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ja-JP" sz="800" b="0" dirty="0">
                <a:solidFill>
                  <a:srgbClr val="B4B4B5"/>
                </a:solidFill>
                <a:latin typeface="メイリオ Bold"/>
                <a:ea typeface="Helvetica Neue" charset="0"/>
                <a:cs typeface="Helvetica Neue" charset="0"/>
              </a:rPr>
              <a:t>(C) Recruit</a:t>
            </a:r>
            <a:r>
              <a:rPr lang="en-US" altLang="ja-JP" sz="800" b="0" baseline="0" dirty="0">
                <a:solidFill>
                  <a:srgbClr val="B4B4B5"/>
                </a:solidFill>
                <a:latin typeface="メイリオ Bold"/>
                <a:ea typeface="Helvetica Neue" charset="0"/>
                <a:cs typeface="Helvetica Neue" charset="0"/>
              </a:rPr>
              <a:t> </a:t>
            </a:r>
            <a:r>
              <a:rPr lang="en-US" altLang="ja-JP" sz="800" b="0" dirty="0">
                <a:solidFill>
                  <a:srgbClr val="B4B4B5"/>
                </a:solidFill>
                <a:latin typeface="メイリオ Bold"/>
                <a:ea typeface="Helvetica Neue" charset="0"/>
                <a:cs typeface="Helvetica Neue" charset="0"/>
              </a:rPr>
              <a:t>Co., Ltd.</a:t>
            </a:r>
            <a:endParaRPr lang="ja-JP" altLang="en-US" sz="800" b="0" dirty="0">
              <a:solidFill>
                <a:srgbClr val="B4B4B5"/>
              </a:solidFill>
              <a:latin typeface="メイリオ Bold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6" r:id="rId2"/>
    <p:sldLayoutId id="2147483865" r:id="rId3"/>
    <p:sldLayoutId id="2147483861" r:id="rId4"/>
    <p:sldLayoutId id="2147483867" r:id="rId5"/>
    <p:sldLayoutId id="2147483864" r:id="rId6"/>
    <p:sldLayoutId id="2147483868" r:id="rId7"/>
    <p:sldLayoutId id="2147483869" r:id="rId8"/>
    <p:sldLayoutId id="2147483870" r:id="rId9"/>
    <p:sldLayoutId id="2147483871" r:id="rId10"/>
    <p:sldLayoutId id="2147483875" r:id="rId11"/>
    <p:sldLayoutId id="214748387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3"/>
          <p:cNvSpPr txBox="1">
            <a:spLocks noGrp="1"/>
          </p:cNvSpPr>
          <p:nvPr>
            <p:ph type="title"/>
          </p:nvPr>
        </p:nvSpPr>
        <p:spPr>
          <a:xfrm>
            <a:off x="0" y="69327"/>
            <a:ext cx="10248900" cy="579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ワーク①：インターンシップに行った企業情報をまとめてみよう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3473623" y="6632575"/>
            <a:ext cx="7078658" cy="778123"/>
          </a:xfrm>
          <a:prstGeom prst="rect">
            <a:avLst/>
          </a:prstGeom>
          <a:noFill/>
          <a:ln w="28575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2265" tIns="32265" rIns="32265" bIns="32265" anchor="ctr"/>
          <a:lstStyle/>
          <a:p>
            <a:pPr marL="0" marR="0" lvl="0" indent="0" algn="ctr" defTabSz="10070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この中で一番興味を持った企業を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社選ぼう</a:t>
            </a: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31291" y="914400"/>
            <a:ext cx="10473218" cy="5683947"/>
            <a:chOff x="231291" y="914400"/>
            <a:chExt cx="10473218" cy="5683947"/>
          </a:xfrm>
        </p:grpSpPr>
        <p:sp>
          <p:nvSpPr>
            <p:cNvPr id="7" name="正方形/長方形 6"/>
            <p:cNvSpPr/>
            <p:nvPr/>
          </p:nvSpPr>
          <p:spPr>
            <a:xfrm>
              <a:off x="231291" y="918537"/>
              <a:ext cx="3258041" cy="693567"/>
            </a:xfrm>
            <a:prstGeom prst="rect">
              <a:avLst/>
            </a:prstGeom>
            <a:solidFill>
              <a:srgbClr val="BFD9ED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0372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2000" b="1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企業名</a:t>
              </a: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489332" y="914400"/>
              <a:ext cx="4708518" cy="695002"/>
            </a:xfrm>
            <a:prstGeom prst="rect">
              <a:avLst/>
            </a:prstGeom>
            <a:solidFill>
              <a:srgbClr val="BFD9ED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0372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2000" b="1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どんなことをしている企業か</a:t>
              </a:r>
              <a:endParaRPr kumimoji="0" lang="en-US" altLang="ja-JP" sz="20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8197850" y="918537"/>
              <a:ext cx="2506659" cy="690865"/>
            </a:xfrm>
            <a:prstGeom prst="rect">
              <a:avLst/>
            </a:prstGeom>
            <a:solidFill>
              <a:srgbClr val="BFD9ED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0372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2000" b="1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興味を持った点</a:t>
              </a:r>
              <a:endParaRPr kumimoji="0" lang="en-US" altLang="ja-JP" sz="20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31291" y="1611865"/>
              <a:ext cx="3258041" cy="1667907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lvl="0">
                <a:defRPr/>
              </a:pP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あああ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489333" y="1611866"/>
              <a:ext cx="4708517" cy="166790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lvl="0">
                <a:defRPr/>
              </a:pP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あああああ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8197850" y="1609402"/>
              <a:ext cx="2506659" cy="1670373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lvl="0">
                <a:defRPr/>
              </a:pP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ああああ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31291" y="3282235"/>
              <a:ext cx="3258041" cy="1667907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lvl="0">
                <a:defRPr/>
              </a:pP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あああ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3489333" y="3282236"/>
              <a:ext cx="4708517" cy="166790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lvl="0">
                <a:defRPr/>
              </a:pP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あああああ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8197850" y="3279772"/>
              <a:ext cx="2506659" cy="1670373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lvl="0">
                <a:defRPr/>
              </a:pP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ああああ</a:t>
              </a: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231291" y="4930437"/>
              <a:ext cx="3258041" cy="1667907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lvl="0">
                <a:defRPr/>
              </a:pP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あああ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3489333" y="4930438"/>
              <a:ext cx="4708517" cy="166790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lvl="0">
                <a:defRPr/>
              </a:pP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あああああ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8197850" y="4927974"/>
              <a:ext cx="2506659" cy="1670373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lvl="0">
                <a:defRPr/>
              </a:pP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ああああ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26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ワーク③自分が気になる「組織の特徴」を２つ書き出してみよう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53945" y="1602433"/>
            <a:ext cx="1096010" cy="1098111"/>
          </a:xfrm>
          <a:prstGeom prst="rect">
            <a:avLst/>
          </a:prstGeom>
          <a:noFill/>
          <a:ln w="57150"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</a:t>
            </a:r>
            <a:endParaRPr kumimoji="1"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450" y="874002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選んだ組織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の特徴</a:t>
            </a:r>
          </a:p>
        </p:txBody>
      </p:sp>
      <p:sp>
        <p:nvSpPr>
          <p:cNvPr id="5" name="二等辺三角形 4"/>
          <p:cNvSpPr/>
          <p:nvPr/>
        </p:nvSpPr>
        <p:spPr>
          <a:xfrm rot="5400000">
            <a:off x="1530350" y="1812235"/>
            <a:ext cx="838200" cy="609600"/>
          </a:xfrm>
          <a:prstGeom prst="triangle">
            <a:avLst/>
          </a:prstGeom>
          <a:ln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66726" y="1118552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選んだ理由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44127" y="1621991"/>
            <a:ext cx="2971800" cy="1098111"/>
          </a:xfrm>
          <a:prstGeom prst="rect">
            <a:avLst/>
          </a:prstGeom>
          <a:noFill/>
          <a:ln w="57150"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ああああ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785224" y="1621990"/>
            <a:ext cx="3927226" cy="1098111"/>
          </a:xfrm>
          <a:prstGeom prst="rect">
            <a:avLst/>
          </a:prstGeom>
          <a:noFill/>
          <a:ln w="57150"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あああああ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72727" y="1139605"/>
            <a:ext cx="2514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選んだフリーワード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72440" y="5598504"/>
            <a:ext cx="10316210" cy="1422789"/>
          </a:xfrm>
          <a:prstGeom prst="rect">
            <a:avLst/>
          </a:prstGeom>
          <a:noFill/>
          <a:ln w="57150"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ああああああ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5449" y="5139846"/>
            <a:ext cx="59618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自分が企業を選ぶ軸を考えて記入してみよう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378820" y="1623243"/>
            <a:ext cx="1096010" cy="1098111"/>
          </a:xfrm>
          <a:prstGeom prst="rect">
            <a:avLst/>
          </a:prstGeom>
          <a:noFill/>
          <a:ln w="57150"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61873" y="111344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タイプ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4450" y="2887202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選んだ組織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の特徴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66726" y="3131752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選んだ理由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72727" y="3152805"/>
            <a:ext cx="2514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選んだフリーワード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061873" y="312664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タイプ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3B49A35-E864-4E46-B4D3-A7F775EF2ED9}"/>
              </a:ext>
            </a:extLst>
          </p:cNvPr>
          <p:cNvSpPr/>
          <p:nvPr/>
        </p:nvSpPr>
        <p:spPr>
          <a:xfrm>
            <a:off x="235447" y="3664722"/>
            <a:ext cx="1096010" cy="1098111"/>
          </a:xfrm>
          <a:prstGeom prst="rect">
            <a:avLst/>
          </a:prstGeom>
          <a:noFill/>
          <a:ln w="57150"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</a:t>
            </a:r>
          </a:p>
        </p:txBody>
      </p:sp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BCF92025-F4CB-487A-86F8-9B0C38CA0AE1}"/>
              </a:ext>
            </a:extLst>
          </p:cNvPr>
          <p:cNvSpPr/>
          <p:nvPr/>
        </p:nvSpPr>
        <p:spPr>
          <a:xfrm rot="5400000">
            <a:off x="1511852" y="3874524"/>
            <a:ext cx="838200" cy="609600"/>
          </a:xfrm>
          <a:prstGeom prst="triangle">
            <a:avLst/>
          </a:prstGeom>
          <a:ln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B0F9F-CE36-4817-B732-B4FB538DE99A}"/>
              </a:ext>
            </a:extLst>
          </p:cNvPr>
          <p:cNvSpPr/>
          <p:nvPr/>
        </p:nvSpPr>
        <p:spPr>
          <a:xfrm>
            <a:off x="3625629" y="3684280"/>
            <a:ext cx="2971800" cy="1098111"/>
          </a:xfrm>
          <a:prstGeom prst="rect">
            <a:avLst/>
          </a:prstGeom>
          <a:noFill/>
          <a:ln w="57150"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ああああ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EF8F845-6E61-45E2-8ABF-98950C00B7AA}"/>
              </a:ext>
            </a:extLst>
          </p:cNvPr>
          <p:cNvSpPr/>
          <p:nvPr/>
        </p:nvSpPr>
        <p:spPr>
          <a:xfrm>
            <a:off x="6766726" y="3684279"/>
            <a:ext cx="3927226" cy="1098111"/>
          </a:xfrm>
          <a:prstGeom prst="rect">
            <a:avLst/>
          </a:prstGeom>
          <a:noFill/>
          <a:ln w="57150"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あああああ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128A9F5-CEF7-4B39-B54D-A7625ECC5C63}"/>
              </a:ext>
            </a:extLst>
          </p:cNvPr>
          <p:cNvSpPr/>
          <p:nvPr/>
        </p:nvSpPr>
        <p:spPr>
          <a:xfrm>
            <a:off x="2360322" y="3685532"/>
            <a:ext cx="1096010" cy="1098111"/>
          </a:xfrm>
          <a:prstGeom prst="rect">
            <a:avLst/>
          </a:prstGeom>
          <a:noFill/>
          <a:ln w="57150"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</a:t>
            </a:r>
          </a:p>
        </p:txBody>
      </p:sp>
    </p:spTree>
    <p:extLst>
      <p:ext uri="{BB962C8B-B14F-4D97-AF65-F5344CB8AC3E}">
        <p14:creationId xmlns:p14="http://schemas.microsoft.com/office/powerpoint/2010/main" val="3607627128"/>
      </p:ext>
    </p:extLst>
  </p:cSld>
  <p:clrMapOvr>
    <a:masterClrMapping/>
  </p:clrMapOvr>
</p:sld>
</file>

<file path=ppt/theme/theme1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18A05E3474DCE43AFD379D5AAF947F0" ma:contentTypeVersion="7" ma:contentTypeDescription="新しいドキュメントを作成します。" ma:contentTypeScope="" ma:versionID="5258c43c4278b59f5b90430817bf97c1">
  <xsd:schema xmlns:xsd="http://www.w3.org/2001/XMLSchema" xmlns:xs="http://www.w3.org/2001/XMLSchema" xmlns:p="http://schemas.microsoft.com/office/2006/metadata/properties" xmlns:ns2="7a420abd-6866-4223-b8fe-47dc7f9dde1a" targetNamespace="http://schemas.microsoft.com/office/2006/metadata/properties" ma:root="true" ma:fieldsID="77a2e5644a1821b68d8dbce4d336dc43" ns2:_="">
    <xsd:import namespace="7a420abd-6866-4223-b8fe-47dc7f9dd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20abd-6866-4223-b8fe-47dc7f9dd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2745D1-8200-4EF3-AB98-DF5EFA2320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20abd-6866-4223-b8fe-47dc7f9dd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0A0A37-F353-40A6-925E-6E763D72E8D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a420abd-6866-4223-b8fe-47dc7f9dde1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E83C01-72AD-42A1-93D6-44F051502B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16174</TotalTime>
  <Words>118</Words>
  <Application>Microsoft Office PowerPoint</Application>
  <PresentationFormat>ユーザー設定</PresentationFormat>
  <Paragraphs>35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Helvetica Neue</vt:lpstr>
      <vt:lpstr>Meiryo UI</vt:lpstr>
      <vt:lpstr>メイリオ</vt:lpstr>
      <vt:lpstr>メイリオ</vt:lpstr>
      <vt:lpstr>メイリオ Bold</vt:lpstr>
      <vt:lpstr>Yu Gothic</vt:lpstr>
      <vt:lpstr>Arial</vt:lpstr>
      <vt:lpstr>Wingdings</vt:lpstr>
      <vt:lpstr>4_デザインの設定</vt:lpstr>
      <vt:lpstr>ワーク①：インターンシップに行った企業情報をまとめてみよう</vt:lpstr>
      <vt:lpstr>ワーク③自分が気になる「組織の特徴」を２つ書き出してみよう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名称未設定-3</dc:title>
  <dc:creator>松金　弥生</dc:creator>
  <cp:lastModifiedBy>黒崎　通介(Kurosaki Michisuke)</cp:lastModifiedBy>
  <cp:revision>510</cp:revision>
  <cp:lastPrinted>2020-03-16T05:28:46Z</cp:lastPrinted>
  <dcterms:created xsi:type="dcterms:W3CDTF">2016-03-11T16:19:35Z</dcterms:created>
  <dcterms:modified xsi:type="dcterms:W3CDTF">2021-09-27T01:46:17Z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2016-03-11T00:00:00Z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2016-03-11T00:00:00Z</vt:filetime>
  </property>
  <property fmtid="{D5CDD505-2E9C-101B-9397-08002B2CF9AE}" pid="5" name="ContentTypeId">
    <vt:lpwstr>0x010100218A05E3474DCE43AFD379D5AAF947F0</vt:lpwstr>
  </property>
</Properties>
</file>