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79" r:id="rId3"/>
    <p:sldId id="276" r:id="rId4"/>
    <p:sldId id="280" r:id="rId5"/>
    <p:sldId id="277" r:id="rId6"/>
    <p:sldId id="278" r:id="rId7"/>
    <p:sldId id="275" r:id="rId8"/>
    <p:sldId id="286" r:id="rId9"/>
    <p:sldId id="281" r:id="rId10"/>
    <p:sldId id="284" r:id="rId11"/>
    <p:sldId id="285" r:id="rId12"/>
    <p:sldId id="269" r:id="rId13"/>
    <p:sldId id="282" r:id="rId14"/>
    <p:sldId id="270" r:id="rId15"/>
    <p:sldId id="283" r:id="rId16"/>
    <p:sldId id="273" r:id="rId17"/>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4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p:cViewPr varScale="1">
        <p:scale>
          <a:sx n="107" d="100"/>
          <a:sy n="107" d="100"/>
        </p:scale>
        <p:origin x="190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9" y="0"/>
            <a:ext cx="2946400" cy="496888"/>
          </a:xfrm>
          <a:prstGeom prst="rect">
            <a:avLst/>
          </a:prstGeom>
        </p:spPr>
        <p:txBody>
          <a:bodyPr vert="horz" lIns="91432" tIns="45716" rIns="91432" bIns="45716" rtlCol="0"/>
          <a:lstStyle>
            <a:lvl1pPr algn="r">
              <a:defRPr sz="1200"/>
            </a:lvl1pPr>
          </a:lstStyle>
          <a:p>
            <a:fld id="{6E6EE021-085F-4252-8C8C-5BC3BDA04F93}" type="datetimeFigureOut">
              <a:rPr kumimoji="1" lang="ja-JP" altLang="en-US" smtClean="0"/>
              <a:t>2023/5/10</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9" y="9429750"/>
            <a:ext cx="2946400" cy="496888"/>
          </a:xfrm>
          <a:prstGeom prst="rect">
            <a:avLst/>
          </a:prstGeom>
        </p:spPr>
        <p:txBody>
          <a:bodyPr vert="horz" lIns="91432" tIns="45716" rIns="91432" bIns="45716" rtlCol="0" anchor="b"/>
          <a:lstStyle>
            <a:lvl1pPr algn="r">
              <a:defRPr sz="1200"/>
            </a:lvl1pPr>
          </a:lstStyle>
          <a:p>
            <a:fld id="{BA1E7E1C-37C3-49BD-BADE-934C3485EC59}" type="slidenum">
              <a:rPr kumimoji="1" lang="ja-JP" altLang="en-US" smtClean="0"/>
              <a:t>‹#›</a:t>
            </a:fld>
            <a:endParaRPr kumimoji="1" lang="ja-JP" altLang="en-US"/>
          </a:p>
        </p:txBody>
      </p:sp>
    </p:spTree>
    <p:extLst>
      <p:ext uri="{BB962C8B-B14F-4D97-AF65-F5344CB8AC3E}">
        <p14:creationId xmlns:p14="http://schemas.microsoft.com/office/powerpoint/2010/main" val="705486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9" y="0"/>
            <a:ext cx="2946400" cy="496888"/>
          </a:xfrm>
          <a:prstGeom prst="rect">
            <a:avLst/>
          </a:prstGeom>
        </p:spPr>
        <p:txBody>
          <a:bodyPr vert="horz" lIns="91432" tIns="45716" rIns="91432" bIns="45716" rtlCol="0"/>
          <a:lstStyle>
            <a:lvl1pPr algn="r">
              <a:defRPr sz="1200"/>
            </a:lvl1pPr>
          </a:lstStyle>
          <a:p>
            <a:fld id="{28316386-1E80-445D-B225-4B3E2302D899}" type="datetimeFigureOut">
              <a:rPr kumimoji="1" lang="ja-JP" altLang="en-US" smtClean="0"/>
              <a:t>2023/5/10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79451" y="4776788"/>
            <a:ext cx="5438775" cy="3908425"/>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9" y="9429750"/>
            <a:ext cx="2946400" cy="496888"/>
          </a:xfrm>
          <a:prstGeom prst="rect">
            <a:avLst/>
          </a:prstGeom>
        </p:spPr>
        <p:txBody>
          <a:bodyPr vert="horz" lIns="91432" tIns="45716" rIns="91432" bIns="45716" rtlCol="0" anchor="b"/>
          <a:lstStyle>
            <a:lvl1pPr algn="r">
              <a:defRPr sz="1200"/>
            </a:lvl1pPr>
          </a:lstStyle>
          <a:p>
            <a:fld id="{2B8D65EB-CA93-492C-8134-BB4FCAF658DE}" type="slidenum">
              <a:rPr kumimoji="1" lang="ja-JP" altLang="en-US" smtClean="0"/>
              <a:t>‹#›</a:t>
            </a:fld>
            <a:endParaRPr kumimoji="1" lang="ja-JP" altLang="en-US"/>
          </a:p>
        </p:txBody>
      </p:sp>
    </p:spTree>
    <p:extLst>
      <p:ext uri="{BB962C8B-B14F-4D97-AF65-F5344CB8AC3E}">
        <p14:creationId xmlns:p14="http://schemas.microsoft.com/office/powerpoint/2010/main" val="14308298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6" name="正方形/長方形 5"/>
          <p:cNvSpPr/>
          <p:nvPr userDrawn="1"/>
        </p:nvSpPr>
        <p:spPr>
          <a:xfrm>
            <a:off x="0" y="0"/>
            <a:ext cx="9144000" cy="6858000"/>
          </a:xfrm>
          <a:prstGeom prst="rect">
            <a:avLst/>
          </a:prstGeom>
          <a:solidFill>
            <a:srgbClr val="054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452BA-D69A-4C7A-AC80-D3B86CBFD337}" type="datetimeFigureOut">
              <a:rPr kumimoji="1" lang="ja-JP" altLang="en-US" smtClean="0"/>
              <a:t>2023/5/10</a:t>
            </a:fld>
            <a:endParaRPr kumimoji="1" lang="ja-JP" altLang="en-US"/>
          </a:p>
        </p:txBody>
      </p:sp>
      <p:pic>
        <p:nvPicPr>
          <p:cNvPr id="1027" name="Picture 3" descr="Z:\win\デスクトップ\名称未設定-4.png"/>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808744" y="1038333"/>
            <a:ext cx="3528923" cy="102251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43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白紙レイアウト">
    <p:spTree>
      <p:nvGrpSpPr>
        <p:cNvPr id="1" name=""/>
        <p:cNvGrpSpPr/>
        <p:nvPr/>
      </p:nvGrpSpPr>
      <p:grpSpPr>
        <a:xfrm>
          <a:off x="0" y="0"/>
          <a:ext cx="0" cy="0"/>
          <a:chOff x="0" y="0"/>
          <a:chExt cx="0" cy="0"/>
        </a:xfrm>
      </p:grpSpPr>
      <p:sp>
        <p:nvSpPr>
          <p:cNvPr id="9"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452BA-D69A-4C7A-AC80-D3B86CBFD337}" type="datetimeFigureOut">
              <a:rPr kumimoji="1" lang="ja-JP" altLang="en-US" smtClean="0"/>
              <a:t>2023/5/10</a:t>
            </a:fld>
            <a:endParaRPr kumimoji="1" lang="ja-JP" altLang="en-US"/>
          </a:p>
        </p:txBody>
      </p:sp>
      <p:cxnSp>
        <p:nvCxnSpPr>
          <p:cNvPr id="3" name="直線コネクタ 2"/>
          <p:cNvCxnSpPr/>
          <p:nvPr userDrawn="1"/>
        </p:nvCxnSpPr>
        <p:spPr>
          <a:xfrm>
            <a:off x="0" y="630932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081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6AA97B-DC1C-4F53-AB05-FCB89BACD1A6}" type="datetimeFigureOut">
              <a:rPr kumimoji="1" lang="ja-JP" altLang="en-US" smtClean="0"/>
              <a:t>2023/5/10</a:t>
            </a:fld>
            <a:endParaRPr kumimoji="1" lang="ja-JP" altLang="en-US"/>
          </a:p>
        </p:txBody>
      </p:sp>
      <p:sp>
        <p:nvSpPr>
          <p:cNvPr id="3" name="フッター プレースホルダー 2"/>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6457950" y="6356351"/>
            <a:ext cx="2057400" cy="365125"/>
          </a:xfrm>
          <a:prstGeom prst="rect">
            <a:avLst/>
          </a:prstGeom>
        </p:spPr>
        <p:txBody>
          <a:bodyPr/>
          <a:lstStyle/>
          <a:p>
            <a:fld id="{E2F304D5-02C9-4BB0-A53D-F9EF36DF479B}" type="slidenum">
              <a:rPr kumimoji="1" lang="ja-JP" altLang="en-US" smtClean="0"/>
              <a:t>‹#›</a:t>
            </a:fld>
            <a:endParaRPr kumimoji="1" lang="ja-JP" altLang="en-US"/>
          </a:p>
        </p:txBody>
      </p:sp>
    </p:spTree>
    <p:extLst>
      <p:ext uri="{BB962C8B-B14F-4D97-AF65-F5344CB8AC3E}">
        <p14:creationId xmlns:p14="http://schemas.microsoft.com/office/powerpoint/2010/main" val="20707572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452BA-D69A-4C7A-AC80-D3B86CBFD337}" type="datetimeFigureOut">
              <a:rPr kumimoji="1" lang="ja-JP" altLang="en-US" smtClean="0"/>
              <a:t>2023/5/10</a:t>
            </a:fld>
            <a:endParaRPr kumimoji="1" lang="ja-JP" altLang="en-US"/>
          </a:p>
        </p:txBody>
      </p:sp>
      <p:sp>
        <p:nvSpPr>
          <p:cNvPr id="6" name="正方形/長方形 5"/>
          <p:cNvSpPr/>
          <p:nvPr userDrawn="1"/>
        </p:nvSpPr>
        <p:spPr>
          <a:xfrm>
            <a:off x="0" y="0"/>
            <a:ext cx="9144000" cy="548680"/>
          </a:xfrm>
          <a:prstGeom prst="rect">
            <a:avLst/>
          </a:prstGeom>
          <a:solidFill>
            <a:srgbClr val="054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7" name="Picture 3" descr="Z:\win\デスクトップ\名称未設定-4.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79512" y="99349"/>
            <a:ext cx="1193775" cy="345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977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www.shibaura-it.ac.jp/campus_life/project/"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shibaura-it.ac.jp/campus_life/project/entry.html"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mailto:tgakusei@ow.shibaura-it.ac.jp"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45686" y="2890391"/>
            <a:ext cx="5652628" cy="1077218"/>
          </a:xfrm>
          <a:prstGeom prst="rect">
            <a:avLst/>
          </a:prstGeom>
          <a:noFill/>
        </p:spPr>
        <p:txBody>
          <a:bodyPr wrap="square" rtlCol="0">
            <a:spAutoFit/>
          </a:bodyPr>
          <a:lstStyle/>
          <a:p>
            <a:pPr algn="ctr"/>
            <a:r>
              <a:rPr kumimoji="1" lang="en-US" altLang="ja-JP" sz="3200" b="1" dirty="0">
                <a:solidFill>
                  <a:schemeClr val="bg1">
                    <a:lumMod val="95000"/>
                  </a:schemeClr>
                </a:solidFill>
                <a:latin typeface="UD デジタル 教科書体 NP-R" panose="02020400000000000000" pitchFamily="18" charset="-128"/>
                <a:ea typeface="UD デジタル 教科書体 NP-R" panose="02020400000000000000" pitchFamily="18" charset="-128"/>
              </a:rPr>
              <a:t>21</a:t>
            </a:r>
            <a:r>
              <a:rPr kumimoji="1" lang="en-US" altLang="ja-JP" sz="3200" b="1" baseline="30000" dirty="0">
                <a:solidFill>
                  <a:schemeClr val="bg1">
                    <a:lumMod val="95000"/>
                  </a:schemeClr>
                </a:solidFill>
                <a:latin typeface="UD デジタル 教科書体 NP-R" panose="02020400000000000000" pitchFamily="18" charset="-128"/>
                <a:ea typeface="UD デジタル 教科書体 NP-R" panose="02020400000000000000" pitchFamily="18" charset="-128"/>
              </a:rPr>
              <a:t>th</a:t>
            </a:r>
            <a:r>
              <a:rPr kumimoji="1" lang="en-US" altLang="ja-JP" sz="3200" b="1" dirty="0">
                <a:solidFill>
                  <a:schemeClr val="bg1">
                    <a:lumMod val="95000"/>
                  </a:schemeClr>
                </a:solidFill>
                <a:latin typeface="UD デジタル 教科書体 NP-R" panose="02020400000000000000" pitchFamily="18" charset="-128"/>
                <a:ea typeface="UD デジタル 教科書体 NP-R" panose="02020400000000000000" pitchFamily="18" charset="-128"/>
              </a:rPr>
              <a:t> Students Project</a:t>
            </a:r>
          </a:p>
          <a:p>
            <a:pPr algn="ctr"/>
            <a:r>
              <a:rPr kumimoji="1" lang="en-US" altLang="ja-JP" sz="3200" b="1" dirty="0">
                <a:solidFill>
                  <a:schemeClr val="bg1">
                    <a:lumMod val="95000"/>
                  </a:schemeClr>
                </a:solidFill>
                <a:latin typeface="UD デジタル 教科書体 NP-R" panose="02020400000000000000" pitchFamily="18" charset="-128"/>
                <a:ea typeface="UD デジタル 教科書体 NP-R" panose="02020400000000000000" pitchFamily="18" charset="-128"/>
              </a:rPr>
              <a:t>Entry Guide</a:t>
            </a:r>
            <a:endParaRPr kumimoji="1" lang="ja-JP" altLang="en-US" sz="3200" b="1" dirty="0">
              <a:solidFill>
                <a:schemeClr val="bg1">
                  <a:lumMod val="95000"/>
                </a:schemeClr>
              </a:solidFill>
              <a:latin typeface="UD デジタル 教科書体 NP-R" panose="02020400000000000000" pitchFamily="18" charset="-128"/>
              <a:ea typeface="UD デジタル 教科書体 NP-R" panose="02020400000000000000" pitchFamily="18" charset="-128"/>
            </a:endParaRPr>
          </a:p>
        </p:txBody>
      </p:sp>
      <p:sp>
        <p:nvSpPr>
          <p:cNvPr id="6" name="正方形/長方形 5"/>
          <p:cNvSpPr/>
          <p:nvPr/>
        </p:nvSpPr>
        <p:spPr>
          <a:xfrm>
            <a:off x="0" y="4581128"/>
            <a:ext cx="9144000" cy="1754326"/>
          </a:xfrm>
          <a:prstGeom prst="rect">
            <a:avLst/>
          </a:prstGeom>
        </p:spPr>
        <p:txBody>
          <a:bodyPr wrap="square">
            <a:spAutoFit/>
          </a:bodyPr>
          <a:lstStyle/>
          <a:p>
            <a:pPr algn="ctr"/>
            <a:r>
              <a:rPr lang="en-US" altLang="ja-JP" b="1" dirty="0">
                <a:solidFill>
                  <a:schemeClr val="bg1"/>
                </a:solidFill>
                <a:latin typeface="UD デジタル 教科書体 NP-R" panose="02020400000000000000" pitchFamily="18" charset="-128"/>
                <a:ea typeface="UD デジタル 教科書体 NP-R" panose="02020400000000000000" pitchFamily="18" charset="-128"/>
              </a:rPr>
              <a:t>Dead</a:t>
            </a:r>
            <a:r>
              <a:rPr lang="ja-JP" altLang="en-US" b="1"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b="1" dirty="0">
                <a:solidFill>
                  <a:schemeClr val="bg1"/>
                </a:solidFill>
                <a:latin typeface="UD デジタル 教科書体 NP-R" panose="02020400000000000000" pitchFamily="18" charset="-128"/>
                <a:ea typeface="UD デジタル 教科書体 NP-R" panose="02020400000000000000" pitchFamily="18" charset="-128"/>
              </a:rPr>
              <a:t>line</a:t>
            </a:r>
            <a:r>
              <a:rPr lang="ja-JP" altLang="en-US" b="1"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b="1" dirty="0">
                <a:solidFill>
                  <a:schemeClr val="bg1"/>
                </a:solidFill>
                <a:latin typeface="UD デジタル 教科書体 NP-R" panose="02020400000000000000" pitchFamily="18" charset="-128"/>
                <a:ea typeface="UD デジタル 教科書体 NP-R" panose="02020400000000000000" pitchFamily="18" charset="-128"/>
              </a:rPr>
              <a:t>for</a:t>
            </a:r>
            <a:r>
              <a:rPr lang="ja-JP" altLang="en-US" b="1"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1</a:t>
            </a:r>
            <a:r>
              <a:rPr lang="en-US" altLang="ja-JP" baseline="30000" dirty="0">
                <a:solidFill>
                  <a:schemeClr val="bg1"/>
                </a:solidFill>
                <a:latin typeface="UD デジタル 教科書体 NP-R" panose="02020400000000000000" pitchFamily="18" charset="-128"/>
                <a:ea typeface="UD デジタル 教科書体 NP-R" panose="02020400000000000000" pitchFamily="18" charset="-128"/>
              </a:rPr>
              <a:t>st</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 screening		:5/26,12pm</a:t>
            </a:r>
          </a:p>
          <a:p>
            <a:pPr algn="ct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Announcement for result of 1</a:t>
            </a:r>
            <a:r>
              <a:rPr lang="en-US" altLang="ja-JP" baseline="30000" dirty="0">
                <a:solidFill>
                  <a:schemeClr val="bg1"/>
                </a:solidFill>
                <a:latin typeface="UD デジタル 教科書体 NP-R" panose="02020400000000000000" pitchFamily="18" charset="-128"/>
                <a:ea typeface="UD デジタル 教科書体 NP-R" panose="02020400000000000000" pitchFamily="18" charset="-128"/>
              </a:rPr>
              <a:t>st</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 screening	     :6/9(scheduled)</a:t>
            </a:r>
          </a:p>
          <a:p>
            <a:pPr algn="ctr"/>
            <a:r>
              <a:rPr lang="en-US" altLang="ja-JP" b="1" dirty="0">
                <a:solidFill>
                  <a:schemeClr val="bg1"/>
                </a:solidFill>
                <a:latin typeface="UD デジタル 教科書体 NP-R" panose="02020400000000000000" pitchFamily="18" charset="-128"/>
                <a:ea typeface="UD デジタル 教科書体 NP-R" panose="02020400000000000000" pitchFamily="18" charset="-128"/>
              </a:rPr>
              <a:t>Dead</a:t>
            </a:r>
            <a:r>
              <a:rPr lang="ja-JP" altLang="en-US" b="1"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b="1" dirty="0">
                <a:solidFill>
                  <a:schemeClr val="bg1"/>
                </a:solidFill>
                <a:latin typeface="UD デジタル 教科書体 NP-R" panose="02020400000000000000" pitchFamily="18" charset="-128"/>
                <a:ea typeface="UD デジタル 教科書体 NP-R" panose="02020400000000000000" pitchFamily="18" charset="-128"/>
              </a:rPr>
              <a:t>line</a:t>
            </a:r>
            <a:r>
              <a:rPr lang="ja-JP" altLang="en-US" b="1"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b="1" dirty="0">
                <a:solidFill>
                  <a:schemeClr val="bg1"/>
                </a:solidFill>
                <a:latin typeface="UD デジタル 教科書体 NP-R" panose="02020400000000000000" pitchFamily="18" charset="-128"/>
                <a:ea typeface="UD デジタル 教科書体 NP-R" panose="02020400000000000000" pitchFamily="18" charset="-128"/>
              </a:rPr>
              <a:t>for</a:t>
            </a:r>
            <a:r>
              <a:rPr lang="ja-JP" altLang="en-US" b="1"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b="1" dirty="0">
                <a:solidFill>
                  <a:schemeClr val="bg1"/>
                </a:solidFill>
                <a:latin typeface="UD デジタル 教科書体 NP-R" panose="02020400000000000000" pitchFamily="18" charset="-128"/>
                <a:ea typeface="UD デジタル 教科書体 NP-R" panose="02020400000000000000" pitchFamily="18" charset="-128"/>
              </a:rPr>
              <a:t>2</a:t>
            </a:r>
            <a:r>
              <a:rPr lang="en-US" altLang="ja-JP" b="1" baseline="30000" dirty="0">
                <a:solidFill>
                  <a:schemeClr val="bg1"/>
                </a:solidFill>
                <a:latin typeface="UD デジタル 教科書体 NP-R" panose="02020400000000000000" pitchFamily="18" charset="-128"/>
                <a:ea typeface="UD デジタル 教科書体 NP-R" panose="02020400000000000000" pitchFamily="18" charset="-128"/>
              </a:rPr>
              <a:t>nd</a:t>
            </a:r>
            <a:r>
              <a:rPr lang="en-US" altLang="ja-JP" b="1"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screening		:6/16,12pm</a:t>
            </a:r>
          </a:p>
          <a:p>
            <a:pPr algn="ctr"/>
            <a:endParaRPr lang="en-US" altLang="ja-JP"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en-US" altLang="ja-JP" b="1" dirty="0">
                <a:solidFill>
                  <a:schemeClr val="bg1"/>
                </a:solidFill>
                <a:latin typeface="UD デジタル 教科書体 NP-R" panose="02020400000000000000" pitchFamily="18" charset="-128"/>
                <a:ea typeface="UD デジタル 教科書体 NP-R" panose="02020400000000000000" pitchFamily="18" charset="-128"/>
              </a:rPr>
              <a:t>Award Announcement Day</a:t>
            </a:r>
            <a:endParaRPr lang="ja-JP" altLang="en-US" b="1"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20</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23/6/30(scheduled)</a:t>
            </a:r>
          </a:p>
        </p:txBody>
      </p:sp>
    </p:spTree>
    <p:extLst>
      <p:ext uri="{BB962C8B-B14F-4D97-AF65-F5344CB8AC3E}">
        <p14:creationId xmlns:p14="http://schemas.microsoft.com/office/powerpoint/2010/main" val="4105868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3575A60-B6D8-4673-B4C2-E2B0A4D993F9}"/>
              </a:ext>
            </a:extLst>
          </p:cNvPr>
          <p:cNvSpPr/>
          <p:nvPr/>
        </p:nvSpPr>
        <p:spPr>
          <a:xfrm>
            <a:off x="108451" y="764704"/>
            <a:ext cx="8784030" cy="1231106"/>
          </a:xfrm>
          <a:prstGeom prst="rect">
            <a:avLst/>
          </a:prstGeom>
        </p:spPr>
        <p:txBody>
          <a:bodyPr wrap="squar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Annual</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Best3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Projects Award</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a:t>
            </a:r>
            <a:r>
              <a:rPr lang="en-US" altLang="ja-JP" dirty="0">
                <a:latin typeface="UD デジタル 教科書体 NP-R" panose="02020400000000000000" pitchFamily="18" charset="-128"/>
                <a:ea typeface="UD デジタル 教科書体 NP-R" panose="02020400000000000000" pitchFamily="18" charset="-128"/>
              </a:rPr>
              <a:t> At the report session, the committee will evaluate activity performance according to the criteria, and will select and commend the Best 3 projects of the year.</a:t>
            </a:r>
            <a:endParaRPr lang="ja-JP" altLang="en-US" sz="1600" dirty="0">
              <a:latin typeface="UD デジタル 教科書体 NP-R" panose="02020400000000000000" pitchFamily="18" charset="-128"/>
              <a:ea typeface="UD デジタル 教科書体 NP-R" panose="02020400000000000000" pitchFamily="18" charset="-128"/>
            </a:endParaRPr>
          </a:p>
        </p:txBody>
      </p:sp>
      <p:sp>
        <p:nvSpPr>
          <p:cNvPr id="3" name="正方形/長方形 2">
            <a:extLst>
              <a:ext uri="{FF2B5EF4-FFF2-40B4-BE49-F238E27FC236}">
                <a16:creationId xmlns:a16="http://schemas.microsoft.com/office/drawing/2014/main" id="{C9B25C59-F4C2-4731-AFE5-E0F042270AED}"/>
              </a:ext>
            </a:extLst>
          </p:cNvPr>
          <p:cNvSpPr/>
          <p:nvPr/>
        </p:nvSpPr>
        <p:spPr>
          <a:xfrm>
            <a:off x="108451" y="2276872"/>
            <a:ext cx="8928992" cy="4093428"/>
          </a:xfrm>
          <a:prstGeom prst="rect">
            <a:avLst/>
          </a:prstGeom>
        </p:spPr>
        <p:txBody>
          <a:bodyPr wrap="squar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Annual</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Best3</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Projects Criteria</a:t>
            </a: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Confirm that the deadline for submitting the report is being complied with and evaluate the contents of the reports.</a:t>
            </a: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Examine the level of achievement of the goals you set at the time of applying. </a:t>
            </a: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Other items pertaining to student projects may also be considered.</a:t>
            </a:r>
          </a:p>
          <a:p>
            <a:endParaRPr lang="en-US" altLang="ja-JP" sz="1600" dirty="0">
              <a:latin typeface="UD デジタル 教科書体 NP-R" panose="02020400000000000000" pitchFamily="18" charset="-128"/>
              <a:ea typeface="UD デジタル 教科書体 NP-R" panose="02020400000000000000" pitchFamily="18" charset="-128"/>
            </a:endParaRPr>
          </a:p>
          <a:p>
            <a:pPr marL="342900" indent="-342900">
              <a:buFont typeface="+mj-lt"/>
              <a:buAutoNum type="arabicPeriod"/>
            </a:pPr>
            <a:r>
              <a:rPr lang="en-US" altLang="ja-JP" sz="1600" dirty="0">
                <a:latin typeface="UD デジタル 教科書体 NP-R" panose="02020400000000000000" pitchFamily="18" charset="-128"/>
                <a:ea typeface="UD デジタル 教科書体 NP-R" panose="02020400000000000000" pitchFamily="18" charset="-128"/>
              </a:rPr>
              <a:t>Confirm that the project team fully understood the purpose of the student project and the significance of each department’s theme, and was able to carry out activities in accordance with that theme.</a:t>
            </a:r>
          </a:p>
          <a:p>
            <a:pPr marL="342900" indent="-342900">
              <a:buFont typeface="+mj-lt"/>
              <a:buAutoNum type="arabicPeriod"/>
            </a:pPr>
            <a:r>
              <a:rPr lang="en-US" altLang="ja-JP" sz="1600" dirty="0">
                <a:latin typeface="UD デジタル 教科書体 NP-R" panose="02020400000000000000" pitchFamily="18" charset="-128"/>
                <a:ea typeface="UD デジタル 教科書体 NP-R" panose="02020400000000000000" pitchFamily="18" charset="-128"/>
              </a:rPr>
              <a:t>The project team was able to achieve fulfilling results.</a:t>
            </a:r>
          </a:p>
          <a:p>
            <a:pPr marL="342900" indent="-342900">
              <a:buFont typeface="+mj-lt"/>
              <a:buAutoNum type="arabicPeriod"/>
            </a:pPr>
            <a:r>
              <a:rPr lang="en-US" altLang="ja-JP" sz="1600" dirty="0">
                <a:latin typeface="UD デジタル 教科書体 NP-R" panose="02020400000000000000" pitchFamily="18" charset="-128"/>
                <a:ea typeface="UD デジタル 教科書体 NP-R" panose="02020400000000000000" pitchFamily="18" charset="-128"/>
              </a:rPr>
              <a:t>Project members were able to work together to carry out the project activities as a team.</a:t>
            </a:r>
          </a:p>
          <a:p>
            <a:pPr marL="342900" indent="-342900">
              <a:buFont typeface="+mj-lt"/>
              <a:buAutoNum type="arabicPeriod"/>
            </a:pPr>
            <a:r>
              <a:rPr lang="en-US" altLang="ja-JP" sz="1600" dirty="0">
                <a:latin typeface="UD デジタル 教科書体 NP-R" panose="02020400000000000000" pitchFamily="18" charset="-128"/>
                <a:ea typeface="UD デジタル 教科書体 NP-R" panose="02020400000000000000" pitchFamily="18" charset="-128"/>
              </a:rPr>
              <a:t>Able to report activities of the year  within the prescribed time.</a:t>
            </a:r>
          </a:p>
          <a:p>
            <a:pPr marL="342900" indent="-342900">
              <a:buFont typeface="+mj-lt"/>
              <a:buAutoNum type="arabicPeriod"/>
            </a:pP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 In addition, the committee will also consider to the outcome of the interim report meeting at the Shibaura Festival and the votes of general visitors.</a:t>
            </a:r>
            <a:endParaRPr lang="ja-JP" altLang="en-US"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223721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0A53A4A-9451-4A7F-AB90-90ECA43B831E}"/>
              </a:ext>
            </a:extLst>
          </p:cNvPr>
          <p:cNvSpPr/>
          <p:nvPr/>
        </p:nvSpPr>
        <p:spPr>
          <a:xfrm>
            <a:off x="107504" y="665819"/>
            <a:ext cx="9036496" cy="3570208"/>
          </a:xfrm>
          <a:prstGeom prst="rect">
            <a:avLst/>
          </a:prstGeom>
        </p:spPr>
        <p:txBody>
          <a:bodyPr wrap="square">
            <a:spAutoFit/>
          </a:bodyPr>
          <a:lstStyle/>
          <a:p>
            <a:r>
              <a:rPr lang="en-US" altLang="ja-JP" b="1" dirty="0">
                <a:solidFill>
                  <a:srgbClr val="054E3C"/>
                </a:solidFill>
                <a:latin typeface="UD デジタル 教科書体 NP-R" panose="02020400000000000000" pitchFamily="18" charset="-128"/>
                <a:ea typeface="UD デジタル 教科書体 NP-R" panose="02020400000000000000" pitchFamily="18" charset="-128"/>
              </a:rPr>
              <a:t>Annual Schedule</a:t>
            </a:r>
            <a:endParaRPr lang="ja-JP" altLang="en-US" b="1" dirty="0">
              <a:solidFill>
                <a:srgbClr val="054E3C"/>
              </a:solidFill>
              <a:latin typeface="UD デジタル 教科書体 NP-R" panose="02020400000000000000" pitchFamily="18" charset="-128"/>
              <a:ea typeface="UD デジタル 教科書体 NP-R" panose="02020400000000000000" pitchFamily="18" charset="-128"/>
            </a:endParaRPr>
          </a:p>
          <a:p>
            <a:endParaRPr lang="ja-JP" altLang="en-US"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6/1</a:t>
            </a:r>
            <a:r>
              <a:rPr lang="ja-JP" altLang="en-US" sz="1600" dirty="0">
                <a:latin typeface="UD デジタル 教科書体 NP-R" panose="02020400000000000000" pitchFamily="18" charset="-128"/>
                <a:ea typeface="UD デジタル 教科書体 NP-R" panose="02020400000000000000" pitchFamily="18" charset="-128"/>
              </a:rPr>
              <a:t>～</a:t>
            </a:r>
            <a:r>
              <a:rPr lang="en-US" altLang="ja-JP" sz="1600" dirty="0">
                <a:latin typeface="UD デジタル 教科書体 NP-R" panose="02020400000000000000" pitchFamily="18" charset="-128"/>
                <a:ea typeface="UD デジタル 教科書体 NP-R" panose="02020400000000000000" pitchFamily="18" charset="-128"/>
              </a:rPr>
              <a:t>6/30		  </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Application documents acceptance period </a:t>
            </a:r>
          </a:p>
          <a:p>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(An interview may also conducted at a later date)</a:t>
            </a:r>
            <a:endParaRPr lang="ja-JP" altLang="en-US" sz="1600" dirty="0">
              <a:latin typeface="UD デジタル 教科書体 NP-R" panose="02020400000000000000" pitchFamily="18" charset="-128"/>
              <a:ea typeface="UD デジタル 教科書体 NP-R" panose="02020400000000000000" pitchFamily="18" charset="-128"/>
            </a:endParaRPr>
          </a:p>
          <a:p>
            <a:endParaRPr lang="ja-JP" altLang="en-US"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6/30(scheduled)	  </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Results Notification(e-mail)</a:t>
            </a:r>
          </a:p>
          <a:p>
            <a:pPr marL="285750" indent="-285750">
              <a:buFont typeface="Arial" panose="020B0604020202020204" pitchFamily="34" charset="0"/>
              <a:buChar char="•"/>
            </a:pPr>
            <a:endParaRPr lang="en-US" altLang="ja-JP"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Late July(scheduled) </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	     Selected</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projects</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Info</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session(online</a:t>
            </a:r>
            <a:r>
              <a:rPr lang="ja-JP" altLang="en-US" sz="1600" dirty="0">
                <a:latin typeface="UD デジタル 教科書体 NP-R" panose="02020400000000000000" pitchFamily="18" charset="-128"/>
                <a:ea typeface="UD デジタル 教科書体 NP-R" panose="02020400000000000000" pitchFamily="18" charset="-128"/>
              </a:rPr>
              <a:t>・</a:t>
            </a:r>
            <a:r>
              <a:rPr lang="en-US" altLang="ja-JP" sz="1600" dirty="0">
                <a:latin typeface="UD デジタル 教科書体 NP-R" panose="02020400000000000000" pitchFamily="18" charset="-128"/>
                <a:ea typeface="UD デジタル 教科書体 NP-R" panose="02020400000000000000" pitchFamily="18" charset="-128"/>
              </a:rPr>
              <a:t>required)</a:t>
            </a:r>
            <a:endParaRPr lang="ja-JP" altLang="en-US"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endParaRPr lang="ja-JP" altLang="en-US"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Late July (scheduled) 	     Payment of award money to each project team</a:t>
            </a:r>
          </a:p>
          <a:p>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(paid  to a financial institution account)</a:t>
            </a:r>
          </a:p>
          <a:p>
            <a:pPr marL="285750" indent="-285750">
              <a:buFont typeface="Arial" panose="020B0604020202020204" pitchFamily="34" charset="0"/>
              <a:buChar char="•"/>
            </a:pPr>
            <a:endParaRPr lang="ja-JP" altLang="en-US"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ja-JP" altLang="en-US" sz="1600" dirty="0">
                <a:latin typeface="UD デジタル 教科書体 NP-R" panose="02020400000000000000" pitchFamily="18" charset="-128"/>
                <a:ea typeface="UD デジタル 教科書体 NP-R" panose="02020400000000000000" pitchFamily="18" charset="-128"/>
              </a:rPr>
              <a:t>20</a:t>
            </a:r>
            <a:r>
              <a:rPr lang="en-US" altLang="ja-JP" sz="1600">
                <a:latin typeface="UD デジタル 教科書体 NP-R" panose="02020400000000000000" pitchFamily="18" charset="-128"/>
                <a:ea typeface="UD デジタル 教科書体 NP-R" panose="02020400000000000000" pitchFamily="18" charset="-128"/>
              </a:rPr>
              <a:t>24</a:t>
            </a:r>
            <a:r>
              <a:rPr lang="ja-JP" altLang="en-US" sz="160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May (scheduled)	  </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Report session</a:t>
            </a:r>
          </a:p>
          <a:p>
            <a:pPr marL="285750" indent="-285750">
              <a:buFont typeface="Arial" panose="020B0604020202020204" pitchFamily="34" charset="0"/>
              <a:buChar char="•"/>
            </a:pPr>
            <a:endParaRPr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3" name="正方形/長方形 2">
            <a:extLst>
              <a:ext uri="{FF2B5EF4-FFF2-40B4-BE49-F238E27FC236}">
                <a16:creationId xmlns:a16="http://schemas.microsoft.com/office/drawing/2014/main" id="{46CCB5AF-642D-465E-B969-3049896EE738}"/>
              </a:ext>
            </a:extLst>
          </p:cNvPr>
          <p:cNvSpPr/>
          <p:nvPr/>
        </p:nvSpPr>
        <p:spPr>
          <a:xfrm>
            <a:off x="22202" y="4941168"/>
            <a:ext cx="8460432" cy="1138773"/>
          </a:xfrm>
          <a:prstGeom prst="rect">
            <a:avLst/>
          </a:prstGeom>
        </p:spPr>
        <p:txBody>
          <a:bodyPr wrap="squar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Students</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Project</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Web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page</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You can download application</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documents</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and</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refer to the previous year’s activity report for selected</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Students Project</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teams from</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the</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web</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pages</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below.</a:t>
            </a:r>
          </a:p>
          <a:p>
            <a:r>
              <a:rPr lang="en-US" altLang="ja-JP" sz="1600" dirty="0">
                <a:latin typeface="UD デジタル 教科書体 NP-R" panose="02020400000000000000" pitchFamily="18" charset="-128"/>
                <a:ea typeface="UD デジタル 教科書体 NP-R" panose="02020400000000000000" pitchFamily="18" charset="-128"/>
                <a:hlinkClick r:id="rId2"/>
              </a:rPr>
              <a:t>https://www.shibaura-it.ac.jp/campus_life/project/</a:t>
            </a:r>
            <a:endParaRPr lang="en-US" altLang="ja-JP" sz="1600" dirty="0">
              <a:latin typeface="UD デジタル 教科書体 NP-R" panose="02020400000000000000" pitchFamily="18" charset="-128"/>
              <a:ea typeface="UD デジタル 教科書体 NP-R" panose="02020400000000000000" pitchFamily="18" charset="-128"/>
              <a:hlinkClick r:id="" action="ppaction://noaction"/>
            </a:endParaRPr>
          </a:p>
        </p:txBody>
      </p:sp>
    </p:spTree>
    <p:extLst>
      <p:ext uri="{BB962C8B-B14F-4D97-AF65-F5344CB8AC3E}">
        <p14:creationId xmlns:p14="http://schemas.microsoft.com/office/powerpoint/2010/main" val="3681869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5622" y="548680"/>
            <a:ext cx="2005032" cy="584775"/>
          </a:xfrm>
          <a:prstGeom prst="rect">
            <a:avLst/>
          </a:prstGeom>
        </p:spPr>
        <p:txBody>
          <a:bodyPr wrap="square">
            <a:spAutoFit/>
          </a:bodyPr>
          <a:lstStyle/>
          <a:p>
            <a:r>
              <a:rPr lang="ja-JP" altLang="en-US" sz="3200" dirty="0">
                <a:solidFill>
                  <a:srgbClr val="054E3C"/>
                </a:solidFill>
                <a:latin typeface="UD デジタル 教科書体 NP-R" panose="02020400000000000000" pitchFamily="18" charset="-128"/>
                <a:ea typeface="UD デジタル 教科書体 NP-R" panose="02020400000000000000" pitchFamily="18" charset="-128"/>
              </a:rPr>
              <a:t>Q&amp;A</a:t>
            </a:r>
          </a:p>
        </p:txBody>
      </p:sp>
      <p:sp>
        <p:nvSpPr>
          <p:cNvPr id="3" name="正方形/長方形 2"/>
          <p:cNvSpPr/>
          <p:nvPr/>
        </p:nvSpPr>
        <p:spPr>
          <a:xfrm>
            <a:off x="107504" y="1196752"/>
            <a:ext cx="8734080" cy="5509200"/>
          </a:xfrm>
          <a:prstGeom prst="rect">
            <a:avLst/>
          </a:prstGeom>
        </p:spPr>
        <p:txBody>
          <a:bodyPr wrap="square">
            <a:spAutoFit/>
          </a:bodyPr>
          <a:lstStyle/>
          <a:p>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Q1 </a:t>
            </a: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What are the benefits of participating in Students Project</a:t>
            </a:r>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a:t>
            </a:r>
            <a:endPar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 By advancing a project led by students alone, you will be able to acquire abilities that are difficult to obtain in normal student life, such as planning ability, ability to take action, problem-solving ability, communication ability, and ability to negotiate.</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We strongly believe that the abilities acquired in Students</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Project will be useful for research activities, job hunting, and even after graduation.</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In addition, it will be a valuable opportunity for you to lead a fulfilling student life by independently experiencing and realizing your own plans. </a:t>
            </a:r>
          </a:p>
          <a:p>
            <a:r>
              <a:rPr lang="en-US" altLang="ja-JP" sz="1600" dirty="0">
                <a:latin typeface="UD デジタル 教科書体 NP-R" panose="02020400000000000000" pitchFamily="18" charset="-128"/>
                <a:ea typeface="UD デジタル 教科書体 NP-R" panose="02020400000000000000" pitchFamily="18" charset="-128"/>
              </a:rPr>
              <a:t>You will learn how to share your ideas and actively participate in groups.</a:t>
            </a:r>
          </a:p>
          <a:p>
            <a:endParaRPr lang="en-US" altLang="ja-JP" sz="1600" dirty="0">
              <a:latin typeface="UD デジタル 教科書体 NP-R" panose="02020400000000000000" pitchFamily="18" charset="-128"/>
              <a:ea typeface="UD デジタル 教科書体 NP-R" panose="02020400000000000000" pitchFamily="18" charset="-128"/>
            </a:endParaRPr>
          </a:p>
          <a:p>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Q2  </a:t>
            </a: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Is it possible to apply only for 4th year undergraduate members who are going to graduate?</a:t>
            </a:r>
            <a:r>
              <a:rPr lang="ja-JP" altLang="en-US" sz="1600" dirty="0">
                <a:latin typeface="UD デジタル 教科書体 NP-R" panose="02020400000000000000" pitchFamily="18" charset="-128"/>
                <a:ea typeface="UD デジタル 教科書体 NP-R" panose="02020400000000000000" pitchFamily="18" charset="-128"/>
              </a:rPr>
              <a:t>　</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i="1" dirty="0">
                <a:latin typeface="UD デジタル 教科書体 NP-R" panose="02020400000000000000" pitchFamily="18" charset="-128"/>
                <a:ea typeface="UD デジタル 教科書体 NP-R" panose="02020400000000000000" pitchFamily="18" charset="-128"/>
              </a:rPr>
              <a:t> </a:t>
            </a:r>
            <a:r>
              <a:rPr lang="ja-JP" altLang="en-US" sz="1600" i="1"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It</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is</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possible,</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however please be sure to include those who are planning to go on to SIT graduate school as members at the time of application so that you can participate in the next year's report session. </a:t>
            </a:r>
          </a:p>
          <a:p>
            <a:r>
              <a:rPr lang="en-US" altLang="ja-JP" sz="1600" dirty="0">
                <a:latin typeface="UD デジタル 教科書体 NP-R" panose="02020400000000000000" pitchFamily="18" charset="-128"/>
                <a:ea typeface="UD デジタル 教科書体 NP-R" panose="02020400000000000000" pitchFamily="18" charset="-128"/>
              </a:rPr>
              <a:t>After being selected, recruit as many junior members as possible to ensure diversity and foster younger generations.</a:t>
            </a:r>
          </a:p>
          <a:p>
            <a:endParaRPr lang="en-US" altLang="ja-JP" sz="1600" dirty="0">
              <a:latin typeface="UD デジタル 教科書体 NP-R" panose="02020400000000000000" pitchFamily="18" charset="-128"/>
              <a:ea typeface="UD デジタル 教科書体 NP-R" panose="02020400000000000000" pitchFamily="18" charset="-128"/>
            </a:endParaRPr>
          </a:p>
          <a:p>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Q3  </a:t>
            </a: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I am not sure  which category of project I should apply for.</a:t>
            </a:r>
            <a:r>
              <a:rPr lang="ja-JP" altLang="en-US" sz="1600" dirty="0">
                <a:latin typeface="UD デジタル 教科書体 NP-R" panose="02020400000000000000" pitchFamily="18" charset="-128"/>
                <a:ea typeface="UD デジタル 教科書体 NP-R" panose="02020400000000000000" pitchFamily="18" charset="-128"/>
              </a:rPr>
              <a:t>　</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    You can apply in the Unique category, but please feel free to contact us as the Student Affairs Section for prior consultation (email only).</a:t>
            </a:r>
          </a:p>
          <a:p>
            <a:endParaRPr lang="en-US" altLang="ja-JP"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134374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5639849-E394-4138-94B7-15EAC176D82C}"/>
              </a:ext>
            </a:extLst>
          </p:cNvPr>
          <p:cNvSpPr txBox="1"/>
          <p:nvPr/>
        </p:nvSpPr>
        <p:spPr>
          <a:xfrm>
            <a:off x="0" y="797510"/>
            <a:ext cx="9144000" cy="5016758"/>
          </a:xfrm>
          <a:prstGeom prst="rect">
            <a:avLst/>
          </a:prstGeom>
          <a:noFill/>
        </p:spPr>
        <p:txBody>
          <a:bodyPr wrap="square" rtlCol="0">
            <a:spAutoFit/>
          </a:bodyPr>
          <a:lstStyle/>
          <a:p>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Q4  </a:t>
            </a: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We have been selected before, and are planning to applying this year as well.</a:t>
            </a:r>
          </a:p>
          <a:p>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       Is there anything we should be aware of?</a:t>
            </a:r>
          </a:p>
          <a:p>
            <a:r>
              <a:rPr lang="ja-JP" altLang="en-US" sz="1600" b="1" dirty="0">
                <a:solidFill>
                  <a:srgbClr val="FFC000"/>
                </a:solidFill>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Applications that replicate the project activities of previous years will not be accepted, so please specify the differences from the project activities of previous years in the Form A proposal.</a:t>
            </a:r>
          </a:p>
          <a:p>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Students</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Project select with priority given to startup activities, and it is recommended to shift to club for medium- to long-term activities.(refer</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to</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next</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page).</a:t>
            </a:r>
          </a:p>
          <a:p>
            <a:endParaRPr lang="ja-JP" altLang="en-US" sz="1600" dirty="0">
              <a:latin typeface="UD デジタル 教科書体 NP-R" panose="02020400000000000000" pitchFamily="18" charset="-128"/>
              <a:ea typeface="UD デジタル 教科書体 NP-R" panose="02020400000000000000" pitchFamily="18" charset="-128"/>
            </a:endParaRPr>
          </a:p>
          <a:p>
            <a:endParaRPr lang="ja-JP" altLang="en-US" sz="1600" b="1" dirty="0">
              <a:solidFill>
                <a:srgbClr val="FFC000"/>
              </a:solidFill>
              <a:latin typeface="UD デジタル 教科書体 NP-R" panose="02020400000000000000" pitchFamily="18" charset="-128"/>
              <a:ea typeface="UD デジタル 教科書体 NP-R" panose="02020400000000000000" pitchFamily="18" charset="-128"/>
            </a:endParaRPr>
          </a:p>
          <a:p>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Q5  Will project be selected only by the contents of the application documents such as the proposal?</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 Documents will be reviewed based on the submitted application documents.</a:t>
            </a:r>
            <a:r>
              <a:rPr lang="ja-JP" altLang="en-US" sz="1600" dirty="0">
                <a:latin typeface="UD デジタル 教科書体 NP-R" panose="02020400000000000000" pitchFamily="18" charset="-128"/>
                <a:ea typeface="UD デジタル 教科書体 NP-R" panose="02020400000000000000" pitchFamily="18" charset="-128"/>
              </a:rPr>
              <a:t> </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We will not accept resubmission due to mistakes, so please fill out carefully and submit after thorough checks by each member to make sure there are no omissions.</a:t>
            </a:r>
            <a:r>
              <a:rPr lang="ja-JP" altLang="en-US" sz="1600" dirty="0">
                <a:latin typeface="UD デジタル 教科書体 NP-R" panose="02020400000000000000" pitchFamily="18" charset="-128"/>
                <a:ea typeface="UD デジタル 教科書体 NP-R" panose="02020400000000000000" pitchFamily="18" charset="-128"/>
              </a:rPr>
              <a:t> </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If there are any unclear parts in the contents of the application documents, the Student Affairs Section will contact the team representative by phone or email, and in some cases, we will also conduct an online interview.</a:t>
            </a:r>
            <a:r>
              <a:rPr lang="ja-JP" altLang="en-US" sz="1600" dirty="0">
                <a:latin typeface="UD デジタル 教科書体 NP-R" panose="02020400000000000000" pitchFamily="18" charset="-128"/>
                <a:ea typeface="UD デジタル 教科書体 NP-R" panose="02020400000000000000" pitchFamily="18" charset="-128"/>
              </a:rPr>
              <a:t>　</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In addition, for projects that apply for a continuation from the previous year, we will also refer to the application documents, activity reports and report session announcements from the previous year.</a:t>
            </a:r>
          </a:p>
        </p:txBody>
      </p:sp>
    </p:spTree>
    <p:extLst>
      <p:ext uri="{BB962C8B-B14F-4D97-AF65-F5344CB8AC3E}">
        <p14:creationId xmlns:p14="http://schemas.microsoft.com/office/powerpoint/2010/main" val="4042441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21596" y="548680"/>
            <a:ext cx="8900808" cy="5909310"/>
          </a:xfrm>
          <a:prstGeom prst="rect">
            <a:avLst/>
          </a:prstGeom>
        </p:spPr>
        <p:txBody>
          <a:bodyPr wrap="square">
            <a:spAutoFit/>
          </a:bodyPr>
          <a:lstStyle/>
          <a:p>
            <a:r>
              <a:rPr lang="ja-JP" altLang="en-US" sz="14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400" b="1" dirty="0">
                <a:solidFill>
                  <a:srgbClr val="054E3C"/>
                </a:solidFill>
                <a:latin typeface="UD デジタル 教科書体 NP-R" panose="02020400000000000000" pitchFamily="18" charset="-128"/>
                <a:ea typeface="UD デジタル 教科書体 NP-R" panose="02020400000000000000" pitchFamily="18" charset="-128"/>
              </a:rPr>
              <a:t>6 The previous year’s project was focused on face-to-face and local activities. Is it possible to work only online?</a:t>
            </a:r>
            <a:endParaRPr lang="ja-JP" altLang="en-US" sz="14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 Yes, it is. The examples below are from a project teams that started out as a Students</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Project and are currently active as a club.</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They are examples of achieving departmental themes and SDGs (17 goals) online by utilizing the media. </a:t>
            </a:r>
          </a:p>
          <a:p>
            <a:r>
              <a:rPr lang="en-US" altLang="ja-JP" sz="1400" dirty="0">
                <a:latin typeface="UD デジタル 教科書体 NP-R" panose="02020400000000000000" pitchFamily="18" charset="-128"/>
                <a:ea typeface="UD デジタル 教科書体 NP-R" panose="02020400000000000000" pitchFamily="18" charset="-128"/>
              </a:rPr>
              <a:t>We hope that even in a difficult social situation, you will be able to set a plan and apply for a project that can be realized from the perspective and technology of a science and technology university.</a:t>
            </a:r>
          </a:p>
          <a:p>
            <a:endParaRPr lang="en-US" altLang="ja-JP" sz="1400" dirty="0">
              <a:solidFill>
                <a:srgbClr val="054E3C"/>
              </a:solidFill>
              <a:latin typeface="UD デジタル 教科書体 NP-R" panose="02020400000000000000" pitchFamily="18" charset="-128"/>
              <a:ea typeface="UD デジタル 教科書体 NP-R" panose="02020400000000000000" pitchFamily="18" charset="-128"/>
            </a:endParaRPr>
          </a:p>
          <a:p>
            <a:r>
              <a:rPr lang="en-US" altLang="ja-JP" sz="1200" dirty="0">
                <a:solidFill>
                  <a:srgbClr val="054E3C"/>
                </a:solidFill>
                <a:latin typeface="UD デジタル 教科書体 NP-R" panose="02020400000000000000" pitchFamily="18" charset="-128"/>
                <a:ea typeface="UD デジタル 教科書体 NP-R" panose="02020400000000000000" pitchFamily="18" charset="-128"/>
              </a:rPr>
              <a:t>FM</a:t>
            </a:r>
            <a:r>
              <a:rPr lang="ja-JP" altLang="en-US" sz="1200"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1200" dirty="0">
                <a:solidFill>
                  <a:srgbClr val="054E3C"/>
                </a:solidFill>
                <a:latin typeface="UD デジタル 教科書体 NP-R" panose="02020400000000000000" pitchFamily="18" charset="-128"/>
                <a:ea typeface="UD デジタル 教科書体 NP-R" panose="02020400000000000000" pitchFamily="18" charset="-128"/>
              </a:rPr>
              <a:t>SHIBAYA</a:t>
            </a:r>
          </a:p>
          <a:p>
            <a:r>
              <a:rPr lang="en-US" altLang="ja-JP" sz="1200" dirty="0">
                <a:latin typeface="UD デジタル 教科書体 NP-R" panose="02020400000000000000" pitchFamily="18" charset="-128"/>
                <a:ea typeface="UD デジタル 教科書体 NP-R" panose="02020400000000000000" pitchFamily="18" charset="-128"/>
              </a:rPr>
              <a:t>Selected</a:t>
            </a: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in</a:t>
            </a: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2007.</a:t>
            </a:r>
            <a:r>
              <a:rPr lang="ja-JP" altLang="en-US" sz="1200" dirty="0">
                <a:latin typeface="UD デジタル 教科書体 NP-R" panose="02020400000000000000" pitchFamily="18" charset="-128"/>
                <a:ea typeface="UD デジタル 教科書体 NP-R" panose="02020400000000000000" pitchFamily="18" charset="-128"/>
              </a:rPr>
              <a:t>  </a:t>
            </a:r>
            <a:endParaRPr lang="en-US" altLang="ja-JP" sz="1200" dirty="0">
              <a:latin typeface="UD デジタル 教科書体 NP-R" panose="02020400000000000000" pitchFamily="18" charset="-128"/>
              <a:ea typeface="UD デジタル 教科書体 NP-R" panose="02020400000000000000" pitchFamily="18" charset="-128"/>
            </a:endParaRPr>
          </a:p>
          <a:p>
            <a:r>
              <a:rPr lang="en-US" altLang="ja-JP" sz="1200" dirty="0">
                <a:latin typeface="UD デジタル 教科書体 NP-R" panose="02020400000000000000" pitchFamily="18" charset="-128"/>
                <a:ea typeface="UD デジタル 教科書体 NP-R" panose="02020400000000000000" pitchFamily="18" charset="-128"/>
              </a:rPr>
              <a:t>This project became a FM</a:t>
            </a: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broadcasting study group</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Cultural Association Accession)</a:t>
            </a: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in 2008, and is currently producing and broadcasting FM radio programs.</a:t>
            </a:r>
          </a:p>
          <a:p>
            <a:endParaRPr lang="ja-JP" altLang="en-US" sz="1200" dirty="0">
              <a:latin typeface="UD デジタル 教科書体 NP-R" panose="02020400000000000000" pitchFamily="18" charset="-128"/>
              <a:ea typeface="UD デジタル 教科書体 NP-R" panose="02020400000000000000" pitchFamily="18" charset="-128"/>
            </a:endParaRPr>
          </a:p>
          <a:p>
            <a:r>
              <a:rPr lang="en-US" altLang="ja-JP" sz="1200" dirty="0">
                <a:solidFill>
                  <a:srgbClr val="054E3C"/>
                </a:solidFill>
                <a:latin typeface="UD デジタル 教科書体 NP-R" panose="02020400000000000000" pitchFamily="18" charset="-128"/>
                <a:ea typeface="UD デジタル 教科書体 NP-R" panose="02020400000000000000" pitchFamily="18" charset="-128"/>
              </a:rPr>
              <a:t>TOT</a:t>
            </a:r>
            <a:r>
              <a:rPr lang="ja-JP" altLang="en-US" sz="1200"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1200" dirty="0">
                <a:solidFill>
                  <a:srgbClr val="054E3C"/>
                </a:solidFill>
                <a:latin typeface="UD デジタル 教科書体 NP-R" panose="02020400000000000000" pitchFamily="18" charset="-128"/>
                <a:ea typeface="UD デジタル 教科書体 NP-R" panose="02020400000000000000" pitchFamily="18" charset="-128"/>
              </a:rPr>
              <a:t>Editing</a:t>
            </a:r>
            <a:r>
              <a:rPr lang="ja-JP" altLang="en-US" sz="1200"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1200" dirty="0">
                <a:solidFill>
                  <a:srgbClr val="054E3C"/>
                </a:solidFill>
                <a:latin typeface="UD デジタル 教科書体 NP-R" panose="02020400000000000000" pitchFamily="18" charset="-128"/>
                <a:ea typeface="UD デジタル 教科書体 NP-R" panose="02020400000000000000" pitchFamily="18" charset="-128"/>
              </a:rPr>
              <a:t>Team</a:t>
            </a:r>
          </a:p>
          <a:p>
            <a:r>
              <a:rPr lang="en-US" altLang="ja-JP" sz="1200" dirty="0">
                <a:latin typeface="UD デジタル 教科書体 NP-R" panose="02020400000000000000" pitchFamily="18" charset="-128"/>
                <a:ea typeface="UD デジタル 教科書体 NP-R" panose="02020400000000000000" pitchFamily="18" charset="-128"/>
              </a:rPr>
              <a:t>Selected in 2008</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2011. </a:t>
            </a:r>
          </a:p>
          <a:p>
            <a:r>
              <a:rPr lang="en-US" altLang="ja-JP" sz="1200" dirty="0">
                <a:latin typeface="UD デジタル 教科書体 NP-R" panose="02020400000000000000" pitchFamily="18" charset="-128"/>
                <a:ea typeface="UD デジタル 教科書体 NP-R" panose="02020400000000000000" pitchFamily="18" charset="-128"/>
              </a:rPr>
              <a:t>From 2012</a:t>
            </a: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Fall, a mini-comic magazine is being published with the support of the Planning and Public Relations Division of the University and its Supporters' Association.</a:t>
            </a:r>
          </a:p>
          <a:p>
            <a:endParaRPr lang="en-US" altLang="ja-JP" sz="1200" dirty="0">
              <a:latin typeface="UD デジタル 教科書体 NP-R" panose="02020400000000000000" pitchFamily="18" charset="-128"/>
              <a:ea typeface="UD デジタル 教科書体 NP-R" panose="02020400000000000000" pitchFamily="18" charset="-128"/>
            </a:endParaRPr>
          </a:p>
          <a:p>
            <a:r>
              <a:rPr lang="en-US" altLang="ja-JP" sz="1200" dirty="0">
                <a:solidFill>
                  <a:srgbClr val="054E3C"/>
                </a:solidFill>
                <a:latin typeface="UD デジタル 教科書体 NP-R" panose="02020400000000000000" pitchFamily="18" charset="-128"/>
                <a:ea typeface="UD デジタル 教科書体 NP-R" panose="02020400000000000000" pitchFamily="18" charset="-128"/>
              </a:rPr>
              <a:t>Shiba Lab</a:t>
            </a:r>
            <a:r>
              <a:rPr lang="ja-JP" altLang="en-US" sz="1200" dirty="0">
                <a:solidFill>
                  <a:srgbClr val="054E3C"/>
                </a:solidFill>
                <a:latin typeface="UD デジタル 教科書体 NP-R" panose="02020400000000000000" pitchFamily="18" charset="-128"/>
                <a:ea typeface="UD デジタル 教科書体 NP-R" panose="02020400000000000000" pitchFamily="18" charset="-128"/>
              </a:rPr>
              <a:t>　</a:t>
            </a:r>
            <a:endParaRPr lang="en-US" altLang="ja-JP" sz="1200" dirty="0">
              <a:solidFill>
                <a:srgbClr val="054E3C"/>
              </a:solidFill>
              <a:latin typeface="UD デジタル 教科書体 NP-R" panose="02020400000000000000" pitchFamily="18" charset="-128"/>
              <a:ea typeface="UD デジタル 教科書体 NP-R" panose="02020400000000000000" pitchFamily="18" charset="-128"/>
            </a:endParaRPr>
          </a:p>
          <a:p>
            <a:r>
              <a:rPr lang="en-US" altLang="ja-JP" sz="1200" dirty="0">
                <a:latin typeface="UD デジタル 教科書体 NP-R" panose="02020400000000000000" pitchFamily="18" charset="-128"/>
                <a:ea typeface="UD デジタル 教科書体 NP-R" panose="02020400000000000000" pitchFamily="18" charset="-128"/>
              </a:rPr>
              <a:t>Selected in 2016</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2018.</a:t>
            </a:r>
            <a:r>
              <a:rPr lang="ja-JP" altLang="en-US" sz="1200" dirty="0">
                <a:latin typeface="UD デジタル 教科書体 NP-R" panose="02020400000000000000" pitchFamily="18" charset="-128"/>
                <a:ea typeface="UD デジタル 教科書体 NP-R" panose="02020400000000000000" pitchFamily="18" charset="-128"/>
              </a:rPr>
              <a:t> </a:t>
            </a:r>
            <a:endParaRPr lang="en-US" altLang="ja-JP" sz="1200" dirty="0">
              <a:latin typeface="UD デジタル 教科書体 NP-R" panose="02020400000000000000" pitchFamily="18" charset="-128"/>
              <a:ea typeface="UD デジタル 教科書体 NP-R" panose="02020400000000000000" pitchFamily="18" charset="-128"/>
            </a:endParaRPr>
          </a:p>
          <a:p>
            <a:r>
              <a:rPr lang="en-US" altLang="ja-JP" sz="1200" dirty="0">
                <a:latin typeface="UD デジタル 教科書体 NP-R" panose="02020400000000000000" pitchFamily="18" charset="-128"/>
                <a:ea typeface="UD デジタル 教科書体 NP-R" panose="02020400000000000000" pitchFamily="18" charset="-128"/>
              </a:rPr>
              <a:t>Along with introducing interactive art at school festivals, etc., we are also developing WEB media transmission. From 2019, they changed to a club and made presentations at public facilities and cultural facilities.</a:t>
            </a:r>
          </a:p>
          <a:p>
            <a:endParaRPr lang="en-US" altLang="ja-JP" sz="1400" dirty="0">
              <a:solidFill>
                <a:srgbClr val="FF0000"/>
              </a:solidFill>
              <a:latin typeface="UD デジタル 教科書体 NP-R" panose="02020400000000000000" pitchFamily="18" charset="-128"/>
              <a:ea typeface="UD デジタル 教科書体 NP-R" panose="02020400000000000000" pitchFamily="18" charset="-128"/>
            </a:endParaRPr>
          </a:p>
          <a:p>
            <a:r>
              <a:rPr lang="ja-JP" altLang="en-US" sz="14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400" b="1" dirty="0">
                <a:solidFill>
                  <a:srgbClr val="054E3C"/>
                </a:solidFill>
                <a:latin typeface="UD デジタル 教科書体 NP-R" panose="02020400000000000000" pitchFamily="18" charset="-128"/>
                <a:ea typeface="UD デジタル 教科書体 NP-R" panose="02020400000000000000" pitchFamily="18" charset="-128"/>
              </a:rPr>
              <a:t>7 Is it possible to pay for food and drink from the subsidy?</a:t>
            </a:r>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In general, the cost of food and beverages cannot be paid from the subsidy even if it is provided to someone for free or is sold to them.</a:t>
            </a:r>
          </a:p>
          <a:p>
            <a:r>
              <a:rPr lang="en-US" altLang="ja-JP" sz="1400" dirty="0">
                <a:latin typeface="UD デジタル 教科書体 NP-R" panose="02020400000000000000" pitchFamily="18" charset="-128"/>
                <a:ea typeface="UD デジタル 教科書体 NP-R" panose="02020400000000000000" pitchFamily="18" charset="-128"/>
              </a:rPr>
              <a:t>However, it does not prohibit food and beverage related activities and expenses, such as food and beverage proposals and promotional activities.</a:t>
            </a:r>
          </a:p>
        </p:txBody>
      </p:sp>
    </p:spTree>
    <p:extLst>
      <p:ext uri="{BB962C8B-B14F-4D97-AF65-F5344CB8AC3E}">
        <p14:creationId xmlns:p14="http://schemas.microsoft.com/office/powerpoint/2010/main" val="2943777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0645F5E-CD03-4840-82DA-1FC0B98F1A60}"/>
              </a:ext>
            </a:extLst>
          </p:cNvPr>
          <p:cNvSpPr txBox="1"/>
          <p:nvPr/>
        </p:nvSpPr>
        <p:spPr>
          <a:xfrm>
            <a:off x="143508" y="1124744"/>
            <a:ext cx="8856984" cy="5262979"/>
          </a:xfrm>
          <a:prstGeom prst="rect">
            <a:avLst/>
          </a:prstGeom>
          <a:noFill/>
        </p:spPr>
        <p:txBody>
          <a:bodyPr wrap="square" rtlCol="0">
            <a:spAutoFit/>
          </a:bodyPr>
          <a:lstStyle/>
          <a:p>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8  Is it possible to carry out activities that involve the collection of money? </a:t>
            </a:r>
            <a:r>
              <a:rPr lang="ja-JP" altLang="en-US" sz="1600" dirty="0">
                <a:latin typeface="UD デジタル 教科書体 NP-R" panose="02020400000000000000" pitchFamily="18" charset="-128"/>
                <a:ea typeface="UD デジタル 教科書体 NP-R" panose="02020400000000000000" pitchFamily="18" charset="-128"/>
              </a:rPr>
              <a:t>　</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 It is not possible to carry out profit-making activities that make a profit by selling goods.</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However, the project rules do not prohibit charity activities or activities spending based on donations from project supporters, But please manage cash and evidence materials thoroughly, including recording the balance after the project is completed.</a:t>
            </a:r>
          </a:p>
          <a:p>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a:p>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9  I am interested in the activities of the selected projects. </a:t>
            </a:r>
          </a:p>
          <a:p>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      Can ordinary students participate in projects activities that interest them?</a:t>
            </a:r>
          </a:p>
          <a:p>
            <a:r>
              <a:rPr lang="en-US" altLang="ja-JP" sz="1600" dirty="0">
                <a:latin typeface="UD デジタル 教科書体 NP-R" panose="02020400000000000000" pitchFamily="18" charset="-128"/>
                <a:ea typeface="UD デジタル 教科書体 NP-R" panose="02020400000000000000" pitchFamily="18" charset="-128"/>
              </a:rPr>
              <a:t> Yes, they can. The selected projects will be published on the website, and those who are interested in the projects can participate in them by contacting each project through the Student Affairs Section. </a:t>
            </a:r>
          </a:p>
          <a:p>
            <a:r>
              <a:rPr lang="en-US" altLang="ja-JP" sz="1600" dirty="0">
                <a:latin typeface="UD デジタル 教科書体 NP-R" panose="02020400000000000000" pitchFamily="18" charset="-128"/>
                <a:ea typeface="UD デジタル 教科書体 NP-R" panose="02020400000000000000" pitchFamily="18" charset="-128"/>
              </a:rPr>
              <a:t>If you are interested, please feel free to contact the Student Affairs Section.</a:t>
            </a:r>
          </a:p>
          <a:p>
            <a:endParaRPr lang="en-US" altLang="ja-JP" sz="1600" dirty="0">
              <a:latin typeface="UD デジタル 教科書体 NP-R" panose="02020400000000000000" pitchFamily="18" charset="-128"/>
              <a:ea typeface="UD デジタル 教科書体 NP-R" panose="02020400000000000000" pitchFamily="18" charset="-128"/>
            </a:endParaRPr>
          </a:p>
          <a:p>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10  Can students who are not participating in any projects also visit the Students Project</a:t>
            </a:r>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report session?</a:t>
            </a:r>
            <a:endPar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Yes, they can.</a:t>
            </a:r>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The annual report session can be visited not only by those involved in the project, but also by other students, faculty, staff, and neighbors. </a:t>
            </a:r>
          </a:p>
          <a:p>
            <a:r>
              <a:rPr lang="en-US" altLang="ja-JP" sz="1600" dirty="0">
                <a:latin typeface="UD デジタル 教科書体 NP-R" panose="02020400000000000000" pitchFamily="18" charset="-128"/>
                <a:ea typeface="UD デジタル 教科書体 NP-R" panose="02020400000000000000" pitchFamily="18" charset="-128"/>
              </a:rPr>
              <a:t>If you would like to apply for or participate in Students Project, please look at this information and use it as a reference for your activities.</a:t>
            </a:r>
          </a:p>
        </p:txBody>
      </p:sp>
    </p:spTree>
    <p:extLst>
      <p:ext uri="{BB962C8B-B14F-4D97-AF65-F5344CB8AC3E}">
        <p14:creationId xmlns:p14="http://schemas.microsoft.com/office/powerpoint/2010/main" val="2278701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2008" y="764704"/>
            <a:ext cx="9036496" cy="2669962"/>
          </a:xfrm>
          <a:prstGeom prst="rect">
            <a:avLst/>
          </a:prstGeom>
        </p:spPr>
        <p:txBody>
          <a:bodyPr wrap="square">
            <a:spAutoFit/>
          </a:bodyPr>
          <a:lstStyle/>
          <a:p>
            <a:endParaRPr lang="en-US" altLang="ja-JP" sz="1350" b="1" dirty="0">
              <a:solidFill>
                <a:srgbClr val="FFC000"/>
              </a:solidFill>
              <a:latin typeface="UD デジタル 教科書体 NP-R" panose="02020400000000000000" pitchFamily="18" charset="-128"/>
              <a:ea typeface="UD デジタル 教科書体 NP-R" panose="02020400000000000000" pitchFamily="18" charset="-128"/>
            </a:endParaRPr>
          </a:p>
          <a:p>
            <a:r>
              <a:rPr lang="en-US" altLang="ja-JP" sz="1400" b="1" dirty="0">
                <a:solidFill>
                  <a:srgbClr val="054E3C"/>
                </a:solidFill>
                <a:latin typeface="UD デジタル 教科書体 NP-R" panose="02020400000000000000" pitchFamily="18" charset="-128"/>
                <a:ea typeface="UD デジタル 教科書体 NP-R" panose="02020400000000000000" pitchFamily="18" charset="-128"/>
              </a:rPr>
              <a:t>【Reference】</a:t>
            </a:r>
            <a:r>
              <a:rPr lang="ja-JP" altLang="en-US" sz="14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1400" b="1" dirty="0">
                <a:solidFill>
                  <a:srgbClr val="054E3C"/>
                </a:solidFill>
                <a:latin typeface="UD デジタル 教科書体 NP-R" panose="02020400000000000000" pitchFamily="18" charset="-128"/>
                <a:ea typeface="UD デジタル 教科書体 NP-R" panose="02020400000000000000" pitchFamily="18" charset="-128"/>
              </a:rPr>
              <a:t>What is the Active plan by the SIT supporters' association?</a:t>
            </a:r>
          </a:p>
          <a:p>
            <a:r>
              <a:rPr lang="en-US" altLang="ja-JP" sz="1400" dirty="0">
                <a:latin typeface="UD デジタル 教科書体 NP-R" panose="02020400000000000000" pitchFamily="18" charset="-128"/>
                <a:ea typeface="UD デジタル 教科書体 NP-R" panose="02020400000000000000" pitchFamily="18" charset="-128"/>
              </a:rPr>
              <a:t>This is a new promotion for extracurricular activities for students at SIT,</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based on the Supporter’s Association examination of excellent new and continuing activities of existing organizations.</a:t>
            </a:r>
          </a:p>
          <a:p>
            <a:r>
              <a:rPr lang="en-US" altLang="ja-JP" sz="1400" dirty="0">
                <a:latin typeface="UD デジタル 教科書体 NP-R" panose="02020400000000000000" pitchFamily="18" charset="-128"/>
                <a:ea typeface="UD デジタル 教科書体 NP-R" panose="02020400000000000000" pitchFamily="18" charset="-128"/>
              </a:rPr>
              <a:t>It is a system supported by the Supporters' Association up to three-quarters of an activity’s required expenses.</a:t>
            </a:r>
          </a:p>
          <a:p>
            <a:endParaRPr lang="en-US" altLang="ja-JP" sz="1400" dirty="0">
              <a:solidFill>
                <a:srgbClr val="FF0000"/>
              </a:solidFill>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【Contact】 Alumni and Supporter Relations Section</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zh-TW" sz="1400" dirty="0">
                <a:latin typeface="UD デジタル 教科書体 NP-R" panose="02020400000000000000" pitchFamily="18" charset="-128"/>
                <a:ea typeface="UD デジタル 教科書体 NP-R" panose="02020400000000000000" pitchFamily="18" charset="-128"/>
              </a:rPr>
              <a:t>koenkai@ow.shibaura-it.ac.jp</a:t>
            </a:r>
          </a:p>
          <a:p>
            <a:endParaRPr lang="en-US" altLang="ja-JP" sz="1400" dirty="0">
              <a:solidFill>
                <a:srgbClr val="FF0000"/>
              </a:solidFill>
              <a:latin typeface="UD デジタル 教科書体 NP-R" panose="02020400000000000000" pitchFamily="18" charset="-128"/>
              <a:ea typeface="UD デジタル 教科書体 NP-R" panose="02020400000000000000" pitchFamily="18" charset="-128"/>
            </a:endParaRPr>
          </a:p>
          <a:p>
            <a:r>
              <a:rPr lang="en-US" altLang="ja-JP" sz="1400" dirty="0">
                <a:solidFill>
                  <a:srgbClr val="FF0000"/>
                </a:solidFill>
                <a:latin typeface="UD デジタル 教科書体 NP-R" panose="02020400000000000000" pitchFamily="18" charset="-128"/>
                <a:ea typeface="UD デジタル 教科書体 NP-R" panose="02020400000000000000" pitchFamily="18" charset="-128"/>
              </a:rPr>
              <a:t> Receiving Supporter’s Association funds</a:t>
            </a:r>
            <a:r>
              <a:rPr lang="en-US" altLang="ja-JP" sz="1400" dirty="0">
                <a:latin typeface="UD デジタル 教科書体 NP-R" panose="02020400000000000000" pitchFamily="18" charset="-128"/>
                <a:ea typeface="UD デジタル 教科書体 NP-R" panose="02020400000000000000" pitchFamily="18" charset="-128"/>
              </a:rPr>
              <a:t> does not prevent a project team that has not been selected for a Students Project from applying, however, please note that duplicate applications for the same project are not allowed.</a:t>
            </a:r>
            <a:endParaRPr lang="ja-JP" altLang="en-US" sz="1350" dirty="0">
              <a:solidFill>
                <a:srgbClr val="0070C0"/>
              </a:solidFill>
              <a:latin typeface="UD デジタル 教科書体 NP-R" panose="02020400000000000000" pitchFamily="18" charset="-128"/>
              <a:ea typeface="UD デジタル 教科書体 NP-R" panose="02020400000000000000" pitchFamily="18" charset="-128"/>
            </a:endParaRPr>
          </a:p>
        </p:txBody>
      </p:sp>
      <p:sp>
        <p:nvSpPr>
          <p:cNvPr id="3" name="正方形/長方形 2"/>
          <p:cNvSpPr/>
          <p:nvPr/>
        </p:nvSpPr>
        <p:spPr>
          <a:xfrm>
            <a:off x="4355976" y="5631631"/>
            <a:ext cx="4572000" cy="1146468"/>
          </a:xfrm>
          <a:prstGeom prst="rect">
            <a:avLst/>
          </a:prstGeom>
          <a:solidFill>
            <a:srgbClr val="054E3C"/>
          </a:solidFill>
        </p:spPr>
        <p:txBody>
          <a:bodyPr>
            <a:spAutoFit/>
          </a:bodyPr>
          <a:lstStyle/>
          <a:p>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Issued</a:t>
            </a:r>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2023</a:t>
            </a:r>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May</a:t>
            </a:r>
          </a:p>
          <a:p>
            <a:endParaRPr lang="en-US" altLang="ja-JP" sz="1350" dirty="0">
              <a:solidFill>
                <a:schemeClr val="bg1"/>
              </a:solidFill>
              <a:latin typeface="UD デジタル 教科書体 NP-R" panose="02020400000000000000" pitchFamily="18" charset="-128"/>
              <a:ea typeface="UD デジタル 教科書体 NP-R" panose="02020400000000000000" pitchFamily="18" charset="-128"/>
            </a:endParaRPr>
          </a:p>
          <a:p>
            <a:r>
              <a:rPr lang="en-US" altLang="ja-JP" sz="1350" dirty="0" err="1">
                <a:solidFill>
                  <a:schemeClr val="bg1"/>
                </a:solidFill>
                <a:latin typeface="UD デジタル 教科書体 NP-R" panose="02020400000000000000" pitchFamily="18" charset="-128"/>
                <a:ea typeface="UD デジタル 教科書体 NP-R" panose="02020400000000000000" pitchFamily="18" charset="-128"/>
              </a:rPr>
              <a:t>Toyosu</a:t>
            </a:r>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campus,</a:t>
            </a:r>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Classroom</a:t>
            </a:r>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 </a:t>
            </a:r>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building</a:t>
            </a:r>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2F</a:t>
            </a:r>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a:t>
            </a:r>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 </a:t>
            </a:r>
            <a:endParaRPr lang="en-US" altLang="ja-JP" sz="1350" dirty="0">
              <a:solidFill>
                <a:schemeClr val="bg1"/>
              </a:solidFill>
              <a:latin typeface="UD デジタル 教科書体 NP-R" panose="02020400000000000000" pitchFamily="18" charset="-128"/>
              <a:ea typeface="UD デジタル 教科書体 NP-R" panose="02020400000000000000" pitchFamily="18" charset="-128"/>
            </a:endParaRPr>
          </a:p>
          <a:p>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Student Affairs Section (</a:t>
            </a:r>
            <a:r>
              <a:rPr lang="en-US" altLang="ja-JP" sz="1350" dirty="0" err="1">
                <a:solidFill>
                  <a:schemeClr val="bg1"/>
                </a:solidFill>
                <a:latin typeface="UD デジタル 教科書体 NP-R" panose="02020400000000000000" pitchFamily="18" charset="-128"/>
                <a:ea typeface="UD デジタル 教科書体 NP-R" panose="02020400000000000000" pitchFamily="18" charset="-128"/>
              </a:rPr>
              <a:t>Toyosu</a:t>
            </a:r>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a:t>
            </a:r>
            <a:endParaRPr lang="ja-JP" altLang="en-US" sz="1350" dirty="0">
              <a:solidFill>
                <a:schemeClr val="bg1"/>
              </a:solidFill>
              <a:latin typeface="UD デジタル 教科書体 NP-R" panose="02020400000000000000" pitchFamily="18" charset="-128"/>
              <a:ea typeface="UD デジタル 教科書体 NP-R" panose="02020400000000000000" pitchFamily="18" charset="-128"/>
            </a:endParaRPr>
          </a:p>
          <a:p>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Email：tgakusei@ow.shibaura-it.ac.jp</a:t>
            </a:r>
          </a:p>
        </p:txBody>
      </p:sp>
    </p:spTree>
    <p:extLst>
      <p:ext uri="{BB962C8B-B14F-4D97-AF65-F5344CB8AC3E}">
        <p14:creationId xmlns:p14="http://schemas.microsoft.com/office/powerpoint/2010/main" val="2420148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C24F5E6-EE66-4B8B-A061-2D86D01EAD7D}"/>
              </a:ext>
            </a:extLst>
          </p:cNvPr>
          <p:cNvSpPr/>
          <p:nvPr/>
        </p:nvSpPr>
        <p:spPr>
          <a:xfrm>
            <a:off x="179512" y="692696"/>
            <a:ext cx="1326004" cy="400110"/>
          </a:xfrm>
          <a:prstGeom prst="rect">
            <a:avLst/>
          </a:prstGeom>
        </p:spPr>
        <p:txBody>
          <a:bodyPr wrap="non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Overview</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 name="正方形/長方形 2">
            <a:extLst>
              <a:ext uri="{FF2B5EF4-FFF2-40B4-BE49-F238E27FC236}">
                <a16:creationId xmlns:a16="http://schemas.microsoft.com/office/drawing/2014/main" id="{1FB39C74-E9EA-4405-85B1-2AB583148951}"/>
              </a:ext>
            </a:extLst>
          </p:cNvPr>
          <p:cNvSpPr/>
          <p:nvPr/>
        </p:nvSpPr>
        <p:spPr>
          <a:xfrm>
            <a:off x="179511" y="1052736"/>
            <a:ext cx="8640961" cy="830997"/>
          </a:xfrm>
          <a:prstGeom prst="rect">
            <a:avLst/>
          </a:prstGeom>
        </p:spPr>
        <p:txBody>
          <a:bodyPr wrap="square">
            <a:spAutoFit/>
          </a:bodyPr>
          <a:lstStyle/>
          <a:p>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Students</a:t>
            </a:r>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Project</a:t>
            </a:r>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is program that SIT supports involving projects run by students.</a:t>
            </a:r>
          </a:p>
          <a:p>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When your project is chosen as a “Students</a:t>
            </a:r>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Project</a:t>
            </a:r>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by Students</a:t>
            </a:r>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Project committee, your project team will be awarded a subsidy of up to \500,000.</a:t>
            </a:r>
          </a:p>
        </p:txBody>
      </p:sp>
      <p:sp>
        <p:nvSpPr>
          <p:cNvPr id="4" name="正方形/長方形 3">
            <a:extLst>
              <a:ext uri="{FF2B5EF4-FFF2-40B4-BE49-F238E27FC236}">
                <a16:creationId xmlns:a16="http://schemas.microsoft.com/office/drawing/2014/main" id="{5660314A-1CBA-4268-BD59-547DA5B547FF}"/>
              </a:ext>
            </a:extLst>
          </p:cNvPr>
          <p:cNvSpPr/>
          <p:nvPr/>
        </p:nvSpPr>
        <p:spPr>
          <a:xfrm>
            <a:off x="179511" y="4734964"/>
            <a:ext cx="8964489" cy="1046440"/>
          </a:xfrm>
          <a:prstGeom prst="rect">
            <a:avLst/>
          </a:prstGeom>
        </p:spPr>
        <p:txBody>
          <a:bodyPr wrap="square">
            <a:spAutoFit/>
          </a:bodyPr>
          <a:lstStyle/>
          <a:p>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Make progress on the following skills by running the project with members from different grades and departments.</a:t>
            </a:r>
          </a:p>
          <a:p>
            <a:endPar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r>
              <a:rPr lang="en-US" altLang="ja-JP" sz="14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Skills: Project Management, Problem Solving, Communication, Negotiation, Budget Management</a:t>
            </a:r>
            <a:endParaRPr lang="ja-JP" altLang="en-US" sz="14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A446DB25-EBCB-4C35-807D-A200833AFE09}"/>
              </a:ext>
            </a:extLst>
          </p:cNvPr>
          <p:cNvSpPr/>
          <p:nvPr/>
        </p:nvSpPr>
        <p:spPr>
          <a:xfrm>
            <a:off x="208874" y="4334854"/>
            <a:ext cx="1204176" cy="400110"/>
          </a:xfrm>
          <a:prstGeom prst="rect">
            <a:avLst/>
          </a:prstGeom>
        </p:spPr>
        <p:txBody>
          <a:bodyPr wrap="non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Purpose</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CC0EEA8C-9A8D-4FB4-8856-2E30199BC5B1}"/>
              </a:ext>
            </a:extLst>
          </p:cNvPr>
          <p:cNvSpPr/>
          <p:nvPr/>
        </p:nvSpPr>
        <p:spPr>
          <a:xfrm>
            <a:off x="179511" y="2371831"/>
            <a:ext cx="7776864" cy="1477328"/>
          </a:xfrm>
          <a:prstGeom prst="rect">
            <a:avLst/>
          </a:prstGeom>
        </p:spPr>
        <p:txBody>
          <a:bodyPr wrap="squar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Committee Members</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Presidents	Jun Yamada</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Chairperson</a:t>
            </a:r>
            <a:r>
              <a:rPr lang="ja-JP" altLang="en-US" sz="1400" dirty="0">
                <a:latin typeface="UD デジタル 教科書体 NP-R" panose="02020400000000000000" pitchFamily="18" charset="-128"/>
                <a:ea typeface="UD デジタル 教科書体 NP-R" panose="02020400000000000000" pitchFamily="18" charset="-128"/>
              </a:rPr>
              <a:t>）</a:t>
            </a: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Prof.		Kenji KABAYAMA</a:t>
            </a:r>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Prof. 		Hitoshi KUWATA</a:t>
            </a:r>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Prof. 		Ai SERIZAWA  </a:t>
            </a:r>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Office</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Student Affairs Section(</a:t>
            </a:r>
            <a:r>
              <a:rPr lang="en-US" altLang="ja-JP" sz="1400" dirty="0" err="1">
                <a:latin typeface="UD デジタル 教科書体 NP-R" panose="02020400000000000000" pitchFamily="18" charset="-128"/>
                <a:ea typeface="UD デジタル 教科書体 NP-R" panose="02020400000000000000" pitchFamily="18" charset="-128"/>
              </a:rPr>
              <a:t>Toyosu</a:t>
            </a:r>
            <a:r>
              <a:rPr lang="en-US" altLang="ja-JP" sz="1400"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8011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B9D79DA-996D-4ABC-9F8E-ABA0BF7525D1}"/>
              </a:ext>
            </a:extLst>
          </p:cNvPr>
          <p:cNvSpPr/>
          <p:nvPr/>
        </p:nvSpPr>
        <p:spPr>
          <a:xfrm>
            <a:off x="179513" y="620688"/>
            <a:ext cx="1898277" cy="400110"/>
          </a:xfrm>
          <a:prstGeom prst="rect">
            <a:avLst/>
          </a:prstGeom>
        </p:spPr>
        <p:txBody>
          <a:bodyPr wrap="non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Requirements</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 name="正方形/長方形 2">
            <a:extLst>
              <a:ext uri="{FF2B5EF4-FFF2-40B4-BE49-F238E27FC236}">
                <a16:creationId xmlns:a16="http://schemas.microsoft.com/office/drawing/2014/main" id="{8B58A633-34AD-47E6-B106-D8B68B34339C}"/>
              </a:ext>
            </a:extLst>
          </p:cNvPr>
          <p:cNvSpPr/>
          <p:nvPr/>
        </p:nvSpPr>
        <p:spPr>
          <a:xfrm>
            <a:off x="179512" y="980728"/>
            <a:ext cx="8964488" cy="338554"/>
          </a:xfrm>
          <a:prstGeom prst="rect">
            <a:avLst/>
          </a:prstGeom>
        </p:spPr>
        <p:txBody>
          <a:bodyPr wrap="square">
            <a:spAutoFit/>
          </a:bodyPr>
          <a:lstStyle/>
          <a:p>
            <a:r>
              <a:rPr lang="en-US" altLang="ja-JP" sz="1600" dirty="0">
                <a:latin typeface="UD デジタル 教科書体 NP-R" panose="02020400000000000000" pitchFamily="18" charset="-128"/>
                <a:ea typeface="UD デジタル 教科書体 NP-R" panose="02020400000000000000" pitchFamily="18" charset="-128"/>
              </a:rPr>
              <a:t>Call for projects related to the following categories and SDGs (refer to next page)</a:t>
            </a:r>
            <a:endParaRPr lang="ja-JP" altLang="en-US" sz="1600" dirty="0">
              <a:latin typeface="UD デジタル 教科書体 NP-R" panose="02020400000000000000" pitchFamily="18" charset="-128"/>
              <a:ea typeface="UD デジタル 教科書体 NP-R" panose="02020400000000000000" pitchFamily="18" charset="-128"/>
            </a:endParaRPr>
          </a:p>
        </p:txBody>
      </p:sp>
      <p:sp>
        <p:nvSpPr>
          <p:cNvPr id="4" name="正方形/長方形 3">
            <a:extLst>
              <a:ext uri="{FF2B5EF4-FFF2-40B4-BE49-F238E27FC236}">
                <a16:creationId xmlns:a16="http://schemas.microsoft.com/office/drawing/2014/main" id="{B19F4157-AB47-4045-B23A-B8E4BB5EC9DA}"/>
              </a:ext>
            </a:extLst>
          </p:cNvPr>
          <p:cNvSpPr/>
          <p:nvPr/>
        </p:nvSpPr>
        <p:spPr>
          <a:xfrm>
            <a:off x="179511" y="1568981"/>
            <a:ext cx="8784978" cy="3785652"/>
          </a:xfrm>
          <a:prstGeom prst="rect">
            <a:avLst/>
          </a:prstGeom>
        </p:spPr>
        <p:txBody>
          <a:bodyPr wrap="square">
            <a:spAutoFit/>
          </a:bodyPr>
          <a:lstStyle/>
          <a:p>
            <a:pPr marL="171450" indent="-171450">
              <a:buFont typeface="Wingdings" panose="05000000000000000000" pitchFamily="2" charset="2"/>
              <a:buChar char="l"/>
            </a:pP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Institutional Change</a:t>
            </a:r>
            <a:endPar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A project that revitalizes SIT and gives energy to students, faculty and staff, such as improvement of the SIT brand, contributions to SIT innovations and improving relationships at campus.</a:t>
            </a:r>
          </a:p>
          <a:p>
            <a:endParaRPr lang="en-US" altLang="ja-JP" sz="1600" dirty="0">
              <a:solidFill>
                <a:srgbClr val="00B050"/>
              </a:solidFill>
              <a:latin typeface="UD デジタル 教科書体 NP-R" panose="02020400000000000000" pitchFamily="18" charset="-128"/>
              <a:ea typeface="UD デジタル 教科書体 NP-R" panose="02020400000000000000" pitchFamily="18" charset="-128"/>
            </a:endParaRPr>
          </a:p>
          <a:p>
            <a:pPr marL="171450" indent="-171450">
              <a:buFont typeface="Wingdings" panose="05000000000000000000" pitchFamily="2" charset="2"/>
              <a:buChar char="l"/>
            </a:pP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Social</a:t>
            </a:r>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Contributions</a:t>
            </a:r>
            <a:endPar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A project that contributes to society and the local community (Koto-</a:t>
            </a:r>
            <a:r>
              <a:rPr lang="en-US" altLang="ja-JP" sz="1600" dirty="0" err="1">
                <a:latin typeface="UD デジタル 教科書体 NP-R" panose="02020400000000000000" pitchFamily="18" charset="-128"/>
                <a:ea typeface="UD デジタル 教科書体 NP-R" panose="02020400000000000000" pitchFamily="18" charset="-128"/>
              </a:rPr>
              <a:t>ku</a:t>
            </a:r>
            <a:r>
              <a:rPr lang="en-US" altLang="ja-JP" sz="1600" dirty="0">
                <a:latin typeface="UD デジタル 教科書体 NP-R" panose="02020400000000000000" pitchFamily="18" charset="-128"/>
                <a:ea typeface="UD デジタル 教科書体 NP-R" panose="02020400000000000000" pitchFamily="18" charset="-128"/>
              </a:rPr>
              <a:t>, Minato-ku, Saitama-city), such as volunteering and, revitalizing the community.</a:t>
            </a:r>
          </a:p>
          <a:p>
            <a:endParaRPr lang="en-US" altLang="ja-JP" sz="1600" b="1" dirty="0">
              <a:solidFill>
                <a:srgbClr val="00B050"/>
              </a:solidFill>
              <a:latin typeface="UD デジタル 教科書体 NP-R" panose="02020400000000000000" pitchFamily="18" charset="-128"/>
              <a:ea typeface="UD デジタル 教科書体 NP-R" panose="02020400000000000000" pitchFamily="18" charset="-128"/>
            </a:endParaRPr>
          </a:p>
          <a:p>
            <a:pPr marL="171450" indent="-171450">
              <a:buFont typeface="Wingdings" panose="05000000000000000000" pitchFamily="2" charset="2"/>
              <a:buChar char="l"/>
            </a:pP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Global</a:t>
            </a:r>
            <a:endPar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A project for Cross-Cultural Communication, such as traditional performing arts, language, and sports.</a:t>
            </a:r>
          </a:p>
          <a:p>
            <a:endParaRPr lang="en-US" altLang="ja-JP" sz="1600" dirty="0">
              <a:latin typeface="UD デジタル 教科書体 NP-R" panose="02020400000000000000" pitchFamily="18" charset="-128"/>
              <a:ea typeface="UD デジタル 教科書体 NP-R" panose="02020400000000000000" pitchFamily="18" charset="-128"/>
            </a:endParaRPr>
          </a:p>
          <a:p>
            <a:pPr marL="171450" indent="-171450">
              <a:buFont typeface="Wingdings" panose="05000000000000000000" pitchFamily="2" charset="2"/>
              <a:buChar char="l"/>
            </a:pPr>
            <a:r>
              <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rPr>
              <a:t>Unique</a:t>
            </a:r>
          </a:p>
          <a:p>
            <a:r>
              <a:rPr lang="en-US" altLang="ja-JP" sz="1600" dirty="0">
                <a:latin typeface="UD デジタル 教科書体 NP-R" panose="02020400000000000000" pitchFamily="18" charset="-128"/>
                <a:ea typeface="UD デジタル 教科書体 NP-R" panose="02020400000000000000" pitchFamily="18" charset="-128"/>
              </a:rPr>
              <a:t>A project that does not fit any other category</a:t>
            </a:r>
          </a:p>
        </p:txBody>
      </p:sp>
    </p:spTree>
    <p:extLst>
      <p:ext uri="{BB962C8B-B14F-4D97-AF65-F5344CB8AC3E}">
        <p14:creationId xmlns:p14="http://schemas.microsoft.com/office/powerpoint/2010/main" val="711971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グラフィカル ユーザー インターフェイス&#10;&#10;自動的に生成された説明">
            <a:extLst>
              <a:ext uri="{FF2B5EF4-FFF2-40B4-BE49-F238E27FC236}">
                <a16:creationId xmlns:a16="http://schemas.microsoft.com/office/drawing/2014/main" id="{410D6244-BB1D-40F6-9AD0-4D2BCBAF7F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516" y="620688"/>
            <a:ext cx="8712968" cy="6159833"/>
          </a:xfrm>
          <a:prstGeom prst="rect">
            <a:avLst/>
          </a:prstGeom>
        </p:spPr>
      </p:pic>
      <p:sp>
        <p:nvSpPr>
          <p:cNvPr id="3" name="テキスト ボックス 2">
            <a:extLst>
              <a:ext uri="{FF2B5EF4-FFF2-40B4-BE49-F238E27FC236}">
                <a16:creationId xmlns:a16="http://schemas.microsoft.com/office/drawing/2014/main" id="{C329C462-E650-4011-B3D1-1B5747BC839C}"/>
              </a:ext>
            </a:extLst>
          </p:cNvPr>
          <p:cNvSpPr txBox="1"/>
          <p:nvPr/>
        </p:nvSpPr>
        <p:spPr>
          <a:xfrm>
            <a:off x="557554" y="6239744"/>
            <a:ext cx="8028892" cy="307777"/>
          </a:xfrm>
          <a:prstGeom prst="rect">
            <a:avLst/>
          </a:prstGeom>
          <a:noFill/>
        </p:spPr>
        <p:txBody>
          <a:bodyPr wrap="square" rtlCol="0">
            <a:spAutoFit/>
          </a:bodyPr>
          <a:lstStyle/>
          <a:p>
            <a:pPr algn="ctr"/>
            <a:r>
              <a:rPr lang="en-US" altLang="ja-JP" sz="1400" dirty="0">
                <a:latin typeface="UD デジタル 教科書体 NP-R" panose="02020400000000000000" pitchFamily="18" charset="-128"/>
                <a:ea typeface="UD デジタル 教科書体 NP-R" panose="02020400000000000000" pitchFamily="18" charset="-128"/>
              </a:rPr>
              <a:t>Shibaura Institute of Technology supports the Sustainable Development Goals</a:t>
            </a:r>
            <a:endParaRPr kumimoji="1"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970696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DDEE323-C4DD-4B55-BDA8-9733D4D97DD8}"/>
              </a:ext>
            </a:extLst>
          </p:cNvPr>
          <p:cNvSpPr/>
          <p:nvPr/>
        </p:nvSpPr>
        <p:spPr>
          <a:xfrm>
            <a:off x="107504" y="620688"/>
            <a:ext cx="8928992" cy="5847755"/>
          </a:xfrm>
          <a:prstGeom prst="rect">
            <a:avLst/>
          </a:prstGeom>
        </p:spPr>
        <p:txBody>
          <a:bodyPr wrap="square">
            <a:spAutoFit/>
          </a:bodyPr>
          <a:lstStyle/>
          <a:p>
            <a:r>
              <a:rPr lang="en-US" altLang="ja-JP" b="1" dirty="0">
                <a:solidFill>
                  <a:srgbClr val="054E3C"/>
                </a:solidFill>
                <a:latin typeface="UD デジタル 教科書体 NP-R" panose="02020400000000000000" pitchFamily="18" charset="-128"/>
                <a:ea typeface="UD デジタル 教科書体 NP-R" panose="02020400000000000000" pitchFamily="18" charset="-128"/>
              </a:rPr>
              <a:t>Eligibility</a:t>
            </a:r>
          </a:p>
          <a:p>
            <a:endParaRPr lang="ja-JP" altLang="en-US" sz="800" dirty="0">
              <a:solidFill>
                <a:srgbClr val="00B050"/>
              </a:solidFill>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l"/>
            </a:pPr>
            <a:r>
              <a:rPr lang="en-US" altLang="ja-JP" sz="1200" dirty="0">
                <a:latin typeface="UD デジタル 教科書体 NP-R" panose="02020400000000000000" pitchFamily="18" charset="-128"/>
                <a:ea typeface="UD デジタル 教科書体 NP-R" panose="02020400000000000000" pitchFamily="18" charset="-128"/>
              </a:rPr>
              <a:t>Students plan and run the project independently. The project team must be organized by SIT students (includes short term international students). Faculties and Staffs are not allowed to apply but students may approach faculty and staff for assistance and advice.</a:t>
            </a:r>
          </a:p>
          <a:p>
            <a:pPr marL="285750" indent="-285750">
              <a:buFont typeface="Wingdings" panose="05000000000000000000" pitchFamily="2" charset="2"/>
              <a:buChar char="l"/>
            </a:pPr>
            <a:r>
              <a:rPr lang="en-US" altLang="ja-JP" sz="1200" dirty="0">
                <a:solidFill>
                  <a:srgbClr val="FF0000"/>
                </a:solidFill>
                <a:latin typeface="UD デジタル 教科書体 NP-R" panose="02020400000000000000" pitchFamily="18" charset="-128"/>
                <a:ea typeface="UD デジタル 教科書体 NP-R" panose="02020400000000000000" pitchFamily="18" charset="-128"/>
              </a:rPr>
              <a:t>The project should not be based on a specific laboratory or student organization, but should be organized by new members to achieve the goals of the project. </a:t>
            </a:r>
            <a:r>
              <a:rPr lang="en-US" altLang="ja-JP" sz="1200" dirty="0">
                <a:latin typeface="UD デジタル 教科書体 NP-R" panose="02020400000000000000" pitchFamily="18" charset="-128"/>
                <a:ea typeface="UD デジタル 教科書体 NP-R" panose="02020400000000000000" pitchFamily="18" charset="-128"/>
              </a:rPr>
              <a:t>After the project is completed, it can be shifted to a student organization.</a:t>
            </a:r>
          </a:p>
          <a:p>
            <a:pPr marL="285750" indent="-285750">
              <a:buFont typeface="Wingdings" panose="05000000000000000000" pitchFamily="2" charset="2"/>
              <a:buChar char="l"/>
            </a:pPr>
            <a:r>
              <a:rPr lang="en-US" altLang="ja-JP" sz="1200" dirty="0">
                <a:solidFill>
                  <a:srgbClr val="0070C0"/>
                </a:solidFill>
                <a:latin typeface="UD デジタル 教科書体 NP-R" panose="02020400000000000000" pitchFamily="18" charset="-128"/>
                <a:ea typeface="UD デジタル 教科書体 NP-R" panose="02020400000000000000" pitchFamily="18" charset="-128"/>
              </a:rPr>
              <a:t>The Project should be composed of members who are aware of diversity, covering as many faculties, departments, majors, grades, nationalities, and genders as possible. </a:t>
            </a:r>
            <a:r>
              <a:rPr lang="en-US" altLang="ja-JP" sz="1200" dirty="0">
                <a:latin typeface="UD デジタル 教科書体 NP-R" panose="02020400000000000000" pitchFamily="18" charset="-128"/>
                <a:ea typeface="UD デジタル 教科書体 NP-R" panose="02020400000000000000" pitchFamily="18" charset="-128"/>
              </a:rPr>
              <a:t>Students who wish to participate in the project after it has been adopted should be actively accepted.</a:t>
            </a:r>
          </a:p>
          <a:p>
            <a:pPr marL="285750" indent="-285750">
              <a:buFont typeface="Wingdings" panose="05000000000000000000" pitchFamily="2" charset="2"/>
              <a:buChar char="l"/>
            </a:pPr>
            <a:r>
              <a:rPr lang="en-US" altLang="ja-JP" sz="1200" dirty="0">
                <a:latin typeface="UD デジタル 教科書体 NP-R" panose="02020400000000000000" pitchFamily="18" charset="-128"/>
                <a:ea typeface="UD デジタル 教科書体 NP-R" panose="02020400000000000000" pitchFamily="18" charset="-128"/>
              </a:rPr>
              <a:t>The project team must be included students who can participate in a debriefing</a:t>
            </a: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session</a:t>
            </a: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in May 2024. *Excluding short term international students and students who will graduate in March 2023(</a:t>
            </a:r>
            <a:r>
              <a:rPr lang="en-US" altLang="ja-JP" sz="1200" dirty="0">
                <a:solidFill>
                  <a:srgbClr val="FF0000"/>
                </a:solidFill>
                <a:latin typeface="UD デジタル 教科書体 NP-R" panose="02020400000000000000" pitchFamily="18" charset="-128"/>
                <a:ea typeface="UD デジタル 教科書体 NP-R" panose="02020400000000000000" pitchFamily="18" charset="-128"/>
              </a:rPr>
              <a:t>Excepts students who will enroll in SIT graduate school</a:t>
            </a:r>
            <a:r>
              <a:rPr lang="en-US" altLang="ja-JP" sz="1200" dirty="0">
                <a:latin typeface="UD デジタル 教科書体 NP-R" panose="02020400000000000000" pitchFamily="18" charset="-128"/>
                <a:ea typeface="UD デジタル 教科書体 NP-R" panose="02020400000000000000" pitchFamily="18" charset="-128"/>
              </a:rPr>
              <a:t>).</a:t>
            </a:r>
            <a:endParaRPr lang="ja-JP" altLang="en-US" sz="1200" dirty="0">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l"/>
            </a:pPr>
            <a:r>
              <a:rPr lang="en-US" altLang="ja-JP" sz="1200" dirty="0">
                <a:latin typeface="UD デジタル 教科書体 NP-R" panose="02020400000000000000" pitchFamily="18" charset="-128"/>
                <a:ea typeface="UD デジタル 教科書体 NP-R" panose="02020400000000000000" pitchFamily="18" charset="-128"/>
              </a:rPr>
              <a:t>The project team must have a strong desire for the success of the project, the growth of its members and dissemination of its results to society, as an example of the valuable contributions created by students of “Shibaura Institute of Technology”, while being aware of privacy protection and intellectual property.</a:t>
            </a:r>
          </a:p>
          <a:p>
            <a:endParaRPr lang="en-US" altLang="ja-JP" sz="1200" dirty="0">
              <a:latin typeface="UD デジタル 教科書体 NP-R" panose="02020400000000000000" pitchFamily="18" charset="-128"/>
              <a:ea typeface="UD デジタル 教科書体 NP-R" panose="02020400000000000000" pitchFamily="18" charset="-128"/>
            </a:endParaRPr>
          </a:p>
          <a:p>
            <a:r>
              <a:rPr lang="en-US" altLang="ja-JP" sz="1200" dirty="0">
                <a:latin typeface="UD デジタル 教科書体 NP-R" panose="02020400000000000000" pitchFamily="18" charset="-128"/>
                <a:ea typeface="UD デジタル 教科書体 NP-R" panose="02020400000000000000" pitchFamily="18" charset="-128"/>
              </a:rPr>
              <a:t>Even if a project meets the above requirements, please note that any of the following cases will result in rejection of the proposal.</a:t>
            </a:r>
            <a:endParaRPr lang="ja-JP" altLang="en-US" sz="1200" dirty="0">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l"/>
            </a:pPr>
            <a:r>
              <a:rPr lang="en-US" altLang="ja-JP" sz="1200" dirty="0">
                <a:solidFill>
                  <a:srgbClr val="FF0000"/>
                </a:solidFill>
                <a:latin typeface="UD デジタル 教科書体 NP-R" panose="02020400000000000000" pitchFamily="18" charset="-128"/>
                <a:ea typeface="UD デジタル 教科書体 NP-R" panose="02020400000000000000" pitchFamily="18" charset="-128"/>
              </a:rPr>
              <a:t>A project related to courses and laboratory activities(Graduate Research, Seminar, </a:t>
            </a:r>
            <a:r>
              <a:rPr lang="en-US" altLang="ja-JP" sz="1200" dirty="0" err="1">
                <a:solidFill>
                  <a:srgbClr val="FF0000"/>
                </a:solidFill>
                <a:latin typeface="UD デジタル 教科書体 NP-R" panose="02020400000000000000" pitchFamily="18" charset="-128"/>
                <a:ea typeface="UD デジタル 教科書体 NP-R" panose="02020400000000000000" pitchFamily="18" charset="-128"/>
              </a:rPr>
              <a:t>gPBL</a:t>
            </a:r>
            <a:r>
              <a:rPr lang="en-US" altLang="ja-JP" sz="1200" dirty="0">
                <a:solidFill>
                  <a:srgbClr val="FF0000"/>
                </a:solidFill>
                <a:latin typeface="UD デジタル 教科書体 NP-R" panose="02020400000000000000" pitchFamily="18" charset="-128"/>
                <a:ea typeface="UD デジタル 教科書体 NP-R" panose="02020400000000000000" pitchFamily="18" charset="-128"/>
              </a:rPr>
              <a:t> etc.) by faculty and staff at SIT.</a:t>
            </a:r>
          </a:p>
          <a:p>
            <a:pPr marL="285750" indent="-285750">
              <a:buFont typeface="Wingdings" panose="05000000000000000000" pitchFamily="2" charset="2"/>
              <a:buChar char="l"/>
            </a:pPr>
            <a:r>
              <a:rPr lang="en-US" altLang="ja-JP" sz="1200" dirty="0">
                <a:latin typeface="UD デジタル 教科書体 NP-R" panose="02020400000000000000" pitchFamily="18" charset="-128"/>
                <a:ea typeface="UD デジタル 教科書体 NP-R" panose="02020400000000000000" pitchFamily="18" charset="-128"/>
              </a:rPr>
              <a:t>A project which is budgeted by another program </a:t>
            </a:r>
            <a:r>
              <a:rPr lang="en-US" altLang="ja-JP" sz="1200" dirty="0">
                <a:solidFill>
                  <a:srgbClr val="0070C0"/>
                </a:solidFill>
                <a:latin typeface="UD デジタル 教科書体 NP-R" panose="02020400000000000000" pitchFamily="18" charset="-128"/>
                <a:ea typeface="UD デジタル 教科書体 NP-R" panose="02020400000000000000" pitchFamily="18" charset="-128"/>
              </a:rPr>
              <a:t>(ex. Active Plan by S.I.T Support Association *Please refer to last page about Active Plan)</a:t>
            </a:r>
          </a:p>
          <a:p>
            <a:pPr marL="285750" indent="-285750">
              <a:buFont typeface="Wingdings" panose="05000000000000000000" pitchFamily="2" charset="2"/>
              <a:buChar char="l"/>
            </a:pPr>
            <a:r>
              <a:rPr lang="en-US" altLang="ja-JP" sz="1200" dirty="0">
                <a:solidFill>
                  <a:srgbClr val="FF0000"/>
                </a:solidFill>
                <a:latin typeface="UD デジタル 教科書体 NP-R" panose="02020400000000000000" pitchFamily="18" charset="-128"/>
                <a:ea typeface="UD デジタル 教科書体 NP-R" panose="02020400000000000000" pitchFamily="18" charset="-128"/>
              </a:rPr>
              <a:t>A project that overlaps with those of previous years such that it is considered to be extension of the activity period. </a:t>
            </a:r>
            <a:r>
              <a:rPr lang="en-US" altLang="ja-JP" sz="1200" dirty="0">
                <a:latin typeface="UD デジタル 教科書体 NP-R" panose="02020400000000000000" pitchFamily="18" charset="-128"/>
                <a:ea typeface="UD デジタル 教科書体 NP-R" panose="02020400000000000000" pitchFamily="18" charset="-128"/>
              </a:rPr>
              <a:t>The name of the project can be the same as in previous years, but a name that indicates that it is a new activity is better.</a:t>
            </a:r>
          </a:p>
          <a:p>
            <a:pPr marL="285750" indent="-285750">
              <a:buFont typeface="Wingdings" panose="05000000000000000000" pitchFamily="2" charset="2"/>
              <a:buChar char="l"/>
            </a:pPr>
            <a:r>
              <a:rPr lang="en-US" altLang="ja-JP" sz="1200" dirty="0">
                <a:latin typeface="UD デジタル 教科書体 NP-R" panose="02020400000000000000" pitchFamily="18" charset="-128"/>
                <a:ea typeface="UD デジタル 教科書体 NP-R" panose="02020400000000000000" pitchFamily="18" charset="-128"/>
              </a:rPr>
              <a:t>Project member overlap with another project as a way of increasing the budget of the original project. Only one category per project can be applied. Even if project is categorized in more than one category, please select one of the categories and describe all activities in the application form. In general, expenditures for activities not mentioned in the application documents will not be accepted.</a:t>
            </a:r>
          </a:p>
        </p:txBody>
      </p:sp>
    </p:spTree>
    <p:extLst>
      <p:ext uri="{BB962C8B-B14F-4D97-AF65-F5344CB8AC3E}">
        <p14:creationId xmlns:p14="http://schemas.microsoft.com/office/powerpoint/2010/main" val="2108018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B25D329-9C81-419C-86EC-B5663994578A}"/>
              </a:ext>
            </a:extLst>
          </p:cNvPr>
          <p:cNvSpPr/>
          <p:nvPr/>
        </p:nvSpPr>
        <p:spPr>
          <a:xfrm>
            <a:off x="89756" y="3188380"/>
            <a:ext cx="9018748" cy="3539430"/>
          </a:xfrm>
          <a:prstGeom prst="rect">
            <a:avLst/>
          </a:prstGeom>
        </p:spPr>
        <p:txBody>
          <a:bodyPr wrap="square">
            <a:spAutoFit/>
          </a:bodyPr>
          <a:lstStyle/>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solidFill>
                  <a:srgbClr val="0070C0"/>
                </a:solidFill>
                <a:latin typeface="UD デジタル 教科書体 NP-R" panose="02020400000000000000" pitchFamily="18" charset="-128"/>
                <a:ea typeface="UD デジタル 教科書体 NP-R" panose="02020400000000000000" pitchFamily="18" charset="-128"/>
              </a:rPr>
              <a:t>Up to 500,000 yen per project, total budget of 5 million yen</a:t>
            </a:r>
          </a:p>
          <a:p>
            <a:endParaRPr lang="en-US" altLang="ja-JP" sz="1400" dirty="0">
              <a:solidFill>
                <a:srgbClr val="0070C0"/>
              </a:solidFill>
              <a:latin typeface="UD デジタル 教科書体 NP-R" panose="02020400000000000000" pitchFamily="18" charset="-128"/>
              <a:ea typeface="UD デジタル 教科書体 NP-R" panose="02020400000000000000" pitchFamily="18" charset="-128"/>
            </a:endParaRPr>
          </a:p>
          <a:p>
            <a:r>
              <a:rPr lang="en-US" altLang="ja-JP" sz="1400" dirty="0">
                <a:solidFill>
                  <a:srgbClr val="FF0000"/>
                </a:solidFill>
                <a:latin typeface="UD デジタル 教科書体 NP-R" panose="02020400000000000000" pitchFamily="18" charset="-128"/>
                <a:ea typeface="UD デジタル 教科書体 NP-R" panose="02020400000000000000" pitchFamily="18" charset="-128"/>
              </a:rPr>
              <a:t> Any amount in exceeds of 500,000 yen in the total project budget must be accounted for as an individual payment. </a:t>
            </a:r>
            <a:r>
              <a:rPr lang="en-US" altLang="ja-JP" sz="1400" dirty="0">
                <a:latin typeface="UD デジタル 教科書体 NP-R" panose="02020400000000000000" pitchFamily="18" charset="-128"/>
                <a:ea typeface="UD デジタル 教科書体 NP-R" panose="02020400000000000000" pitchFamily="18" charset="-128"/>
              </a:rPr>
              <a:t>Application for which the total amount of subsidy applied for exceeds 500,000 yen will not be accepted.</a:t>
            </a:r>
            <a:r>
              <a:rPr lang="en-US" altLang="ja-JP" sz="1400" dirty="0">
                <a:solidFill>
                  <a:srgbClr val="FF0000"/>
                </a:solidFill>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 The amount of subsidy may be reduced from the total amount in the budget application, including cases of overestimation of costs</a:t>
            </a:r>
            <a:r>
              <a:rPr lang="en-US" altLang="ja-JP" sz="1400" dirty="0">
                <a:solidFill>
                  <a:srgbClr val="FF0000"/>
                </a:solidFill>
                <a:latin typeface="UD デジタル 教科書体 NP-R" panose="02020400000000000000" pitchFamily="18" charset="-128"/>
                <a:ea typeface="UD デジタル 教科書体 NP-R" panose="02020400000000000000" pitchFamily="18" charset="-128"/>
              </a:rPr>
              <a:t>, so please prepare a reasonable budget within the range that can be implemented even if this increases the percentage of individual payment.</a:t>
            </a:r>
          </a:p>
          <a:p>
            <a:r>
              <a:rPr lang="en-US" altLang="ja-JP" sz="1400" dirty="0">
                <a:latin typeface="UD デジタル 教科書体 NP-R" panose="02020400000000000000" pitchFamily="18" charset="-128"/>
                <a:ea typeface="UD デジタル 教科書体 NP-R" panose="02020400000000000000" pitchFamily="18" charset="-128"/>
              </a:rPr>
              <a:t> The period of the program can generally be up to three years, but it is not possible to apply with the same details as in the previous year. </a:t>
            </a:r>
            <a:r>
              <a:rPr lang="en-US" altLang="ja-JP" sz="1400" dirty="0">
                <a:solidFill>
                  <a:srgbClr val="FF0000"/>
                </a:solidFill>
                <a:latin typeface="UD デジタル 教科書体 NP-R" panose="02020400000000000000" pitchFamily="18" charset="-128"/>
                <a:ea typeface="UD デジタル 教科書体 NP-R" panose="02020400000000000000" pitchFamily="18" charset="-128"/>
              </a:rPr>
              <a:t>Therefore, projects applying for continuation should check their past application documents and activity results and prepare new application documents.</a:t>
            </a:r>
            <a:r>
              <a:rPr lang="ja-JP" altLang="en-US" sz="1400" dirty="0">
                <a:solidFill>
                  <a:srgbClr val="FF0000"/>
                </a:solidFill>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This award is paid out of the SIT's budget, which is mainly based on your tuition fees and subsidies from the government (consisting of taxes). For this reason, various rules have been established, such as usage and submission of receipts. If you have any questions about the application, such as whether the expenses can be included in the budget, please contact this office: Student Affairs Section, </a:t>
            </a:r>
            <a:r>
              <a:rPr lang="en-US" altLang="ja-JP" sz="1400" dirty="0" err="1">
                <a:latin typeface="UD デジタル 教科書体 NP-R" panose="02020400000000000000" pitchFamily="18" charset="-128"/>
                <a:ea typeface="UD デジタル 教科書体 NP-R" panose="02020400000000000000" pitchFamily="18" charset="-128"/>
              </a:rPr>
              <a:t>Toyosu</a:t>
            </a:r>
            <a:r>
              <a:rPr lang="en-US" altLang="ja-JP" sz="1400"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3" name="正方形/長方形 2">
            <a:extLst>
              <a:ext uri="{FF2B5EF4-FFF2-40B4-BE49-F238E27FC236}">
                <a16:creationId xmlns:a16="http://schemas.microsoft.com/office/drawing/2014/main" id="{50C5C9E4-D907-412B-8356-148E63F74121}"/>
              </a:ext>
            </a:extLst>
          </p:cNvPr>
          <p:cNvSpPr/>
          <p:nvPr/>
        </p:nvSpPr>
        <p:spPr>
          <a:xfrm>
            <a:off x="179512" y="980728"/>
            <a:ext cx="8856984" cy="1754326"/>
          </a:xfrm>
          <a:prstGeom prst="rect">
            <a:avLst/>
          </a:prstGeom>
        </p:spPr>
        <p:txBody>
          <a:bodyPr wrap="square">
            <a:spAutoFit/>
          </a:bodyPr>
          <a:lstStyle/>
          <a:p>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All application documents will be reviewed according to the guidelines before projects selected. If there are any unclear points in the application documents, a hearing (online) may be held.</a:t>
            </a:r>
          </a:p>
          <a:p>
            <a:endParaRPr lang="ja-JP" altLang="en-US" sz="1200" dirty="0">
              <a:latin typeface="UD デジタル 教科書体 NP-R" panose="02020400000000000000" pitchFamily="18" charset="-128"/>
              <a:ea typeface="UD デジタル 教科書体 NP-R" panose="02020400000000000000" pitchFamily="18" charset="-128"/>
            </a:endParaRPr>
          </a:p>
          <a:p>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Up to 500,000 yen will be awarded to the top two project teams in each category based on the results of the document review. However, the amount of subsidy may be adjusted to less than 500,000 yen based on the results of a thorough review of the budget and other application documents. Projects other than the top two in each category will also be awarded an adjusted amount based on the results of the document review. The results of the selection and the amount of award will be sent by e-mail to the student representative student listed on the application form.</a:t>
            </a:r>
            <a:endParaRPr lang="ja-JP" altLang="en-US" sz="12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4" name="正方形/長方形 3">
            <a:extLst>
              <a:ext uri="{FF2B5EF4-FFF2-40B4-BE49-F238E27FC236}">
                <a16:creationId xmlns:a16="http://schemas.microsoft.com/office/drawing/2014/main" id="{3C83B699-6F53-4E23-9AC2-76E4519F8AA6}"/>
              </a:ext>
            </a:extLst>
          </p:cNvPr>
          <p:cNvSpPr/>
          <p:nvPr/>
        </p:nvSpPr>
        <p:spPr>
          <a:xfrm>
            <a:off x="179512" y="620688"/>
            <a:ext cx="1346844" cy="400110"/>
          </a:xfrm>
          <a:prstGeom prst="rect">
            <a:avLst/>
          </a:prstGeom>
        </p:spPr>
        <p:txBody>
          <a:bodyPr wrap="non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Selection</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endParaRPr>
          </a:p>
        </p:txBody>
      </p:sp>
      <p:sp>
        <p:nvSpPr>
          <p:cNvPr id="5" name="正方形/長方形 4">
            <a:extLst>
              <a:ext uri="{FF2B5EF4-FFF2-40B4-BE49-F238E27FC236}">
                <a16:creationId xmlns:a16="http://schemas.microsoft.com/office/drawing/2014/main" id="{79C296C8-0359-42B9-AA70-8F6ACB13F6CC}"/>
              </a:ext>
            </a:extLst>
          </p:cNvPr>
          <p:cNvSpPr/>
          <p:nvPr/>
        </p:nvSpPr>
        <p:spPr>
          <a:xfrm>
            <a:off x="179512" y="2788270"/>
            <a:ext cx="2186817" cy="400110"/>
          </a:xfrm>
          <a:prstGeom prst="rect">
            <a:avLst/>
          </a:prstGeom>
        </p:spPr>
        <p:txBody>
          <a:bodyPr wrap="non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Subsidy(Award)</a:t>
            </a:r>
          </a:p>
        </p:txBody>
      </p:sp>
    </p:spTree>
    <p:extLst>
      <p:ext uri="{BB962C8B-B14F-4D97-AF65-F5344CB8AC3E}">
        <p14:creationId xmlns:p14="http://schemas.microsoft.com/office/powerpoint/2010/main" val="2953521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03FBFB1-6E47-46BB-919B-AA84D9E89B88}"/>
              </a:ext>
            </a:extLst>
          </p:cNvPr>
          <p:cNvSpPr/>
          <p:nvPr/>
        </p:nvSpPr>
        <p:spPr>
          <a:xfrm>
            <a:off x="70459" y="548680"/>
            <a:ext cx="9003082" cy="1261884"/>
          </a:xfrm>
          <a:prstGeom prst="rect">
            <a:avLst/>
          </a:prstGeom>
        </p:spPr>
        <p:txBody>
          <a:bodyPr wrap="squar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Criteria</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for</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Selection</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endParaRPr>
          </a:p>
          <a:p>
            <a:pPr marL="342900" indent="-342900">
              <a:buFont typeface="+mj-lt"/>
              <a:buAutoNum type="arabicPeriod"/>
            </a:pPr>
            <a:r>
              <a:rPr lang="en-US" altLang="ja-JP" sz="1400" dirty="0">
                <a:latin typeface="UD デジタル 教科書体 NP-R" panose="02020400000000000000" pitchFamily="18" charset="-128"/>
                <a:ea typeface="UD デジタル 教科書体 NP-R" panose="02020400000000000000" pitchFamily="18" charset="-128"/>
              </a:rPr>
              <a:t>A unique and attractive activity that follows the theme of each category.</a:t>
            </a:r>
            <a:endParaRPr lang="ja-JP" altLang="en-US" sz="1400" dirty="0">
              <a:latin typeface="UD デジタル 教科書体 NP-R" panose="02020400000000000000" pitchFamily="18" charset="-128"/>
              <a:ea typeface="UD デジタル 教科書体 NP-R" panose="02020400000000000000" pitchFamily="18" charset="-128"/>
            </a:endParaRPr>
          </a:p>
          <a:p>
            <a:pPr marL="342900" indent="-342900">
              <a:buFont typeface="+mj-lt"/>
              <a:buAutoNum type="arabicPeriod"/>
            </a:pPr>
            <a:r>
              <a:rPr lang="en-US" altLang="ja-JP" sz="1400" dirty="0">
                <a:latin typeface="UD デジタル 教科書体 NP-R" panose="02020400000000000000" pitchFamily="18" charset="-128"/>
                <a:ea typeface="UD デジタル 教科書体 NP-R" panose="02020400000000000000" pitchFamily="18" charset="-128"/>
              </a:rPr>
              <a:t>Show how members will come together and grow as a team.</a:t>
            </a:r>
            <a:endParaRPr lang="ja-JP" altLang="en-US" sz="1400" dirty="0">
              <a:latin typeface="UD デジタル 教科書体 NP-R" panose="02020400000000000000" pitchFamily="18" charset="-128"/>
              <a:ea typeface="UD デジタル 教科書体 NP-R" panose="02020400000000000000" pitchFamily="18" charset="-128"/>
            </a:endParaRPr>
          </a:p>
          <a:p>
            <a:pPr marL="342900" indent="-342900">
              <a:buFont typeface="+mj-lt"/>
              <a:buAutoNum type="arabicPeriod"/>
            </a:pPr>
            <a:r>
              <a:rPr lang="en-US" altLang="ja-JP" sz="1400" dirty="0">
                <a:latin typeface="UD デジタル 教科書体 NP-R" panose="02020400000000000000" pitchFamily="18" charset="-128"/>
                <a:ea typeface="UD デジタル 教科書体 NP-R" panose="02020400000000000000" pitchFamily="18" charset="-128"/>
              </a:rPr>
              <a:t>A responsible activity that SIT is willing to support. </a:t>
            </a:r>
            <a:endParaRPr lang="ja-JP" altLang="en-US" sz="1400" dirty="0">
              <a:latin typeface="UD デジタル 教科書体 NP-R" panose="02020400000000000000" pitchFamily="18" charset="-128"/>
              <a:ea typeface="UD デジタル 教科書体 NP-R" panose="02020400000000000000" pitchFamily="18" charset="-128"/>
            </a:endParaRPr>
          </a:p>
          <a:p>
            <a:pPr marL="342900" indent="-342900">
              <a:buFont typeface="+mj-lt"/>
              <a:buAutoNum type="arabicPeriod"/>
            </a:pPr>
            <a:r>
              <a:rPr lang="en-US" altLang="ja-JP" sz="1400" dirty="0">
                <a:latin typeface="UD デジタル 教科書体 NP-R" panose="02020400000000000000" pitchFamily="18" charset="-128"/>
                <a:ea typeface="UD デジタル 教科書体 NP-R" panose="02020400000000000000" pitchFamily="18" charset="-128"/>
              </a:rPr>
              <a:t>The project has a clear and well-formed outline, purpose, activity plan result and budget.</a:t>
            </a:r>
          </a:p>
        </p:txBody>
      </p:sp>
      <p:sp>
        <p:nvSpPr>
          <p:cNvPr id="3" name="正方形/長方形 2">
            <a:extLst>
              <a:ext uri="{FF2B5EF4-FFF2-40B4-BE49-F238E27FC236}">
                <a16:creationId xmlns:a16="http://schemas.microsoft.com/office/drawing/2014/main" id="{2C89E1C4-D5C7-4B31-A6A9-943B18077982}"/>
              </a:ext>
            </a:extLst>
          </p:cNvPr>
          <p:cNvSpPr/>
          <p:nvPr/>
        </p:nvSpPr>
        <p:spPr>
          <a:xfrm>
            <a:off x="70459" y="2056338"/>
            <a:ext cx="8295301" cy="2185214"/>
          </a:xfrm>
          <a:prstGeom prst="rect">
            <a:avLst/>
          </a:prstGeom>
        </p:spPr>
        <p:txBody>
          <a:bodyPr wrap="squar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Submission</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Document</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endParaRPr>
          </a:p>
          <a:p>
            <a:pPr marL="342900" indent="-342900">
              <a:buFont typeface="+mj-lt"/>
              <a:buAutoNum type="arabicPeriod"/>
            </a:pPr>
            <a:r>
              <a:rPr lang="en-US" altLang="ja-JP" sz="1400" dirty="0">
                <a:latin typeface="UD デジタル 教科書体 NP-R" panose="02020400000000000000" pitchFamily="18" charset="-128"/>
                <a:ea typeface="UD デジタル 教科書体 NP-R" panose="02020400000000000000" pitchFamily="18" charset="-128"/>
              </a:rPr>
              <a:t>Form</a:t>
            </a:r>
            <a:r>
              <a:rPr lang="ja-JP" altLang="en-US" sz="1400" dirty="0">
                <a:latin typeface="UD デジタル 教科書体 NP-R" panose="02020400000000000000" pitchFamily="18" charset="-128"/>
                <a:ea typeface="UD デジタル 教科書体 NP-R" panose="02020400000000000000" pitchFamily="18" charset="-128"/>
              </a:rPr>
              <a:t> A　</a:t>
            </a:r>
            <a:r>
              <a:rPr lang="en-US" altLang="ja-JP" sz="1400" dirty="0">
                <a:latin typeface="UD デジタル 教科書体 NP-R" panose="02020400000000000000" pitchFamily="18" charset="-128"/>
                <a:ea typeface="UD デジタル 教科書体 NP-R" panose="02020400000000000000" pitchFamily="18" charset="-128"/>
              </a:rPr>
              <a:t>Proposal</a:t>
            </a:r>
            <a:endParaRPr lang="ja-JP" altLang="en-US" sz="1400" dirty="0">
              <a:latin typeface="UD デジタル 教科書体 NP-R" panose="02020400000000000000" pitchFamily="18" charset="-128"/>
              <a:ea typeface="UD デジタル 教科書体 NP-R" panose="02020400000000000000" pitchFamily="18" charset="-128"/>
            </a:endParaRPr>
          </a:p>
          <a:p>
            <a:pPr marL="342900" indent="-342900">
              <a:buFont typeface="+mj-lt"/>
              <a:buAutoNum type="arabicPeriod"/>
            </a:pPr>
            <a:r>
              <a:rPr lang="en-US" altLang="ja-JP" sz="1400" dirty="0">
                <a:latin typeface="UD デジタル 教科書体 NP-R" panose="02020400000000000000" pitchFamily="18" charset="-128"/>
                <a:ea typeface="UD デジタル 教科書体 NP-R" panose="02020400000000000000" pitchFamily="18" charset="-128"/>
              </a:rPr>
              <a:t>Form</a:t>
            </a:r>
            <a:r>
              <a:rPr lang="ja-JP" altLang="en-US" sz="1400" dirty="0">
                <a:latin typeface="UD デジタル 教科書体 NP-R" panose="02020400000000000000" pitchFamily="18" charset="-128"/>
                <a:ea typeface="UD デジタル 教科書体 NP-R" panose="02020400000000000000" pitchFamily="18" charset="-128"/>
              </a:rPr>
              <a:t> B　</a:t>
            </a:r>
            <a:r>
              <a:rPr lang="en-US" altLang="ja-JP" sz="1400" dirty="0">
                <a:latin typeface="UD デジタル 教科書体 NP-R" panose="02020400000000000000" pitchFamily="18" charset="-128"/>
                <a:ea typeface="UD デジタル 教科書体 NP-R" panose="02020400000000000000" pitchFamily="18" charset="-128"/>
              </a:rPr>
              <a:t>Activity Budget Breakdown</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Application form for expected amount of funds for activities.</a:t>
            </a:r>
            <a:endParaRPr lang="ja-JP" altLang="en-US" sz="1400" dirty="0">
              <a:latin typeface="UD デジタル 教科書体 NP-R" panose="02020400000000000000" pitchFamily="18" charset="-128"/>
              <a:ea typeface="UD デジタル 教科書体 NP-R" panose="02020400000000000000" pitchFamily="18" charset="-128"/>
            </a:endParaRPr>
          </a:p>
          <a:p>
            <a:pPr marL="342900" indent="-342900">
              <a:buFont typeface="+mj-lt"/>
              <a:buAutoNum type="arabicPeriod"/>
            </a:pPr>
            <a:r>
              <a:rPr lang="en-US" altLang="ja-JP" sz="1400" dirty="0">
                <a:latin typeface="UD デジタル 教科書体 NP-R" panose="02020400000000000000" pitchFamily="18" charset="-128"/>
                <a:ea typeface="UD デジタル 教科書体 NP-R" panose="02020400000000000000" pitchFamily="18" charset="-128"/>
              </a:rPr>
              <a:t>Form</a:t>
            </a:r>
            <a:r>
              <a:rPr lang="ja-JP" altLang="en-US" sz="1400" dirty="0">
                <a:latin typeface="UD デジタル 教科書体 NP-R" panose="02020400000000000000" pitchFamily="18" charset="-128"/>
                <a:ea typeface="UD デジタル 教科書体 NP-R" panose="02020400000000000000" pitchFamily="18" charset="-128"/>
              </a:rPr>
              <a:t> C　</a:t>
            </a:r>
            <a:r>
              <a:rPr lang="en-US" altLang="ja-JP" sz="1400" dirty="0">
                <a:latin typeface="UD デジタル 教科書体 NP-R" panose="02020400000000000000" pitchFamily="18" charset="-128"/>
                <a:ea typeface="UD デジタル 教科書体 NP-R" panose="02020400000000000000" pitchFamily="18" charset="-128"/>
              </a:rPr>
              <a:t>List of the Project Members</a:t>
            </a:r>
          </a:p>
          <a:p>
            <a:endParaRPr lang="ja-JP" altLang="en-US" sz="1400" dirty="0">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※3 items above can</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be downloaded</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from</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SIT</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web</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site.</a:t>
            </a:r>
          </a:p>
          <a:p>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hlinkClick r:id="rId2"/>
              </a:rPr>
              <a:t>https://www.shibaura-it.ac.jp/campus_life/project/entry.html</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a:p>
            <a:endParaRPr lang="ja-JP" altLang="en-US" dirty="0">
              <a:latin typeface="UD デジタル 教科書体 NP-R" panose="02020400000000000000" pitchFamily="18" charset="-128"/>
              <a:ea typeface="UD デジタル 教科書体 NP-R" panose="02020400000000000000" pitchFamily="18" charset="-128"/>
            </a:endParaRPr>
          </a:p>
        </p:txBody>
      </p:sp>
      <p:sp>
        <p:nvSpPr>
          <p:cNvPr id="4" name="テキスト ボックス 3">
            <a:extLst>
              <a:ext uri="{FF2B5EF4-FFF2-40B4-BE49-F238E27FC236}">
                <a16:creationId xmlns:a16="http://schemas.microsoft.com/office/drawing/2014/main" id="{87AEC4AE-805D-4C56-9CC1-1496983B9F4F}"/>
              </a:ext>
            </a:extLst>
          </p:cNvPr>
          <p:cNvSpPr txBox="1"/>
          <p:nvPr/>
        </p:nvSpPr>
        <p:spPr>
          <a:xfrm>
            <a:off x="70458" y="4192632"/>
            <a:ext cx="9003081" cy="1538883"/>
          </a:xfrm>
          <a:prstGeom prst="rect">
            <a:avLst/>
          </a:prstGeom>
          <a:noFill/>
        </p:spPr>
        <p:txBody>
          <a:bodyPr wrap="square" rtlCol="0">
            <a:spAutoFit/>
          </a:bodyPr>
          <a:lstStyle/>
          <a:p>
            <a:r>
              <a:rPr lang="en-US" altLang="ja-JP" sz="2400" b="1" dirty="0">
                <a:solidFill>
                  <a:srgbClr val="054E3C"/>
                </a:solidFill>
                <a:latin typeface="UD デジタル 教科書体 NP-R" panose="02020400000000000000" pitchFamily="18" charset="-128"/>
                <a:ea typeface="UD デジタル 教科書体 NP-R" panose="02020400000000000000" pitchFamily="18" charset="-128"/>
              </a:rPr>
              <a:t>Flow of selection</a:t>
            </a:r>
          </a:p>
          <a:p>
            <a:endParaRPr lang="en-US" altLang="ja-JP" sz="1400" dirty="0">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1</a:t>
            </a:r>
            <a:r>
              <a:rPr lang="en-US" altLang="ja-JP" sz="1400" baseline="30000" dirty="0">
                <a:latin typeface="UD デジタル 教科書体 NP-R" panose="02020400000000000000" pitchFamily="18" charset="-128"/>
                <a:ea typeface="UD デジタル 教科書体 NP-R" panose="02020400000000000000" pitchFamily="18" charset="-128"/>
              </a:rPr>
              <a:t>st</a:t>
            </a:r>
            <a:r>
              <a:rPr lang="en-US" altLang="ja-JP" sz="1400" dirty="0">
                <a:latin typeface="UD デジタル 教科書体 NP-R" panose="02020400000000000000" pitchFamily="18" charset="-128"/>
                <a:ea typeface="UD デジタル 教科書体 NP-R" panose="02020400000000000000" pitchFamily="18" charset="-128"/>
              </a:rPr>
              <a:t> screening</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Editing Documents</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2nd screening</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Award Announcement</a:t>
            </a:r>
          </a:p>
          <a:p>
            <a:endParaRPr lang="en-US" altLang="ja-JP" sz="1400" dirty="0">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In the first screening, the office will review the submitted documents (Forms A, B, and C) and request modifications as necessary. </a:t>
            </a:r>
            <a:endParaRPr lang="ja-JP" altLang="en-US" sz="1400" b="1" dirty="0">
              <a:solidFill>
                <a:srgbClr val="FF0000"/>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75930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AEC4AE-805D-4C56-9CC1-1496983B9F4F}"/>
              </a:ext>
            </a:extLst>
          </p:cNvPr>
          <p:cNvSpPr txBox="1"/>
          <p:nvPr/>
        </p:nvSpPr>
        <p:spPr>
          <a:xfrm>
            <a:off x="70458" y="669464"/>
            <a:ext cx="9003081" cy="3908762"/>
          </a:xfrm>
          <a:prstGeom prst="rect">
            <a:avLst/>
          </a:prstGeom>
          <a:noFill/>
        </p:spPr>
        <p:txBody>
          <a:bodyPr wrap="square" rtlCol="0">
            <a:spAutoFit/>
          </a:bodyPr>
          <a:lstStyle/>
          <a:p>
            <a:r>
              <a:rPr lang="en-US" altLang="ja-JP" sz="2400" b="1" dirty="0">
                <a:solidFill>
                  <a:srgbClr val="054E3C"/>
                </a:solidFill>
                <a:latin typeface="UD デジタル 教科書体 NP-R" panose="02020400000000000000" pitchFamily="18" charset="-128"/>
                <a:ea typeface="UD デジタル 教科書体 NP-R" panose="02020400000000000000" pitchFamily="18" charset="-128"/>
              </a:rPr>
              <a:t>How</a:t>
            </a:r>
            <a:r>
              <a:rPr lang="ja-JP" altLang="en-US" sz="24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400" b="1" dirty="0">
                <a:solidFill>
                  <a:srgbClr val="054E3C"/>
                </a:solidFill>
                <a:latin typeface="UD デジタル 教科書体 NP-R" panose="02020400000000000000" pitchFamily="18" charset="-128"/>
                <a:ea typeface="UD デジタル 教科書体 NP-R" panose="02020400000000000000" pitchFamily="18" charset="-128"/>
              </a:rPr>
              <a:t>to</a:t>
            </a:r>
            <a:r>
              <a:rPr lang="ja-JP" altLang="en-US" sz="24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400" b="1" dirty="0">
                <a:solidFill>
                  <a:srgbClr val="054E3C"/>
                </a:solidFill>
                <a:latin typeface="UD デジタル 教科書体 NP-R" panose="02020400000000000000" pitchFamily="18" charset="-128"/>
                <a:ea typeface="UD デジタル 教科書体 NP-R" panose="02020400000000000000" pitchFamily="18" charset="-128"/>
              </a:rPr>
              <a:t>Submit</a:t>
            </a:r>
            <a:endParaRPr lang="ja-JP" altLang="en-US" sz="24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【Address】</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Student</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Affairs Section, </a:t>
            </a:r>
            <a:r>
              <a:rPr lang="en-US" altLang="ja-JP" sz="1400" dirty="0" err="1">
                <a:latin typeface="UD デジタル 教科書体 NP-R" panose="02020400000000000000" pitchFamily="18" charset="-128"/>
                <a:ea typeface="UD デジタル 教科書体 NP-R" panose="02020400000000000000" pitchFamily="18" charset="-128"/>
              </a:rPr>
              <a:t>Toyosu</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hlinkClick r:id="rId2"/>
              </a:rPr>
              <a:t>tgakusei@ow.shibaura-it.ac.jp</a:t>
            </a:r>
            <a:r>
              <a:rPr lang="ja-JP" altLang="en-US" sz="1400" dirty="0">
                <a:latin typeface="UD デジタル 教科書体 NP-R" panose="02020400000000000000" pitchFamily="18" charset="-128"/>
                <a:ea typeface="UD デジタル 教科書体 NP-R" panose="02020400000000000000" pitchFamily="18" charset="-128"/>
              </a:rPr>
              <a:t>）</a:t>
            </a:r>
          </a:p>
          <a:p>
            <a:r>
              <a:rPr lang="en-US" altLang="ja-JP" sz="1400" dirty="0">
                <a:latin typeface="UD デジタル 教科書体 NP-R" panose="02020400000000000000" pitchFamily="18" charset="-128"/>
                <a:ea typeface="UD デジタル 教科書体 NP-R" panose="02020400000000000000" pitchFamily="18" charset="-128"/>
              </a:rPr>
              <a:t>【Document</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to</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submit】</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 Use the above format with the project name added to the end of the file name A</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B</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C</a:t>
            </a:r>
          </a:p>
          <a:p>
            <a:r>
              <a:rPr lang="en-US" altLang="ja-JP" sz="1400" dirty="0">
                <a:latin typeface="UD デジタル 教科書体 NP-R" panose="02020400000000000000" pitchFamily="18" charset="-128"/>
                <a:ea typeface="UD デジタル 教科書体 NP-R" panose="02020400000000000000" pitchFamily="18" charset="-128"/>
              </a:rPr>
              <a:t>【Due</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date】</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5/26 (1</a:t>
            </a:r>
            <a:r>
              <a:rPr lang="en-US" altLang="ja-JP" sz="1400" baseline="30000" dirty="0">
                <a:latin typeface="UD デジタル 教科書体 NP-R" panose="02020400000000000000" pitchFamily="18" charset="-128"/>
                <a:ea typeface="UD デジタル 教科書体 NP-R" panose="02020400000000000000" pitchFamily="18" charset="-128"/>
              </a:rPr>
              <a:t>st</a:t>
            </a:r>
            <a:r>
              <a:rPr lang="en-US" altLang="ja-JP" sz="1400" dirty="0">
                <a:latin typeface="UD デジタル 教科書体 NP-R" panose="02020400000000000000" pitchFamily="18" charset="-128"/>
                <a:ea typeface="UD デジタル 教科書体 NP-R" panose="02020400000000000000" pitchFamily="18" charset="-128"/>
              </a:rPr>
              <a:t> screening)</a:t>
            </a:r>
            <a:endParaRPr lang="ja-JP" altLang="en-US" sz="1400" dirty="0">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【CAUTION】</a:t>
            </a:r>
            <a:r>
              <a:rPr lang="ja-JP" altLang="en-US" sz="1400" dirty="0">
                <a:latin typeface="UD デジタル 教科書体 NP-R" panose="02020400000000000000" pitchFamily="18" charset="-128"/>
                <a:ea typeface="UD デジタル 教科書体 NP-R" panose="02020400000000000000" pitchFamily="18" charset="-128"/>
              </a:rPr>
              <a:t>：</a:t>
            </a:r>
          </a:p>
          <a:p>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Submit from the applicant e-mail address given by SIT.</a:t>
            </a:r>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The subject of the email must be “2023 Students</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Project Application“.</a:t>
            </a:r>
          </a:p>
          <a:p>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Be sure to specify the student ID number and name of the submitter in the body of the email.</a:t>
            </a:r>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Submit without changing the file extension</a:t>
            </a:r>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 We will not accept any mistakes in the subject, body, email address, attachment file name, or file extension of the email.</a:t>
            </a:r>
          </a:p>
          <a:p>
            <a:endParaRPr lang="en-US" altLang="ja-JP" sz="1400" b="1" dirty="0">
              <a:solidFill>
                <a:srgbClr val="FF0000"/>
              </a:solidFill>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【Schedule】</a:t>
            </a:r>
            <a:endParaRPr lang="ja-JP" altLang="en-US" sz="1400" dirty="0">
              <a:latin typeface="UD デジタル 教科書体 NP-R" panose="02020400000000000000" pitchFamily="18" charset="-128"/>
              <a:ea typeface="UD デジタル 教科書体 NP-R" panose="02020400000000000000" pitchFamily="18" charset="-128"/>
            </a:endParaRPr>
          </a:p>
          <a:p>
            <a:r>
              <a:rPr lang="en-US" altLang="ja-JP" sz="1400" dirty="0">
                <a:latin typeface="UD デジタル 教科書体 NP-R" panose="02020400000000000000" pitchFamily="18" charset="-128"/>
                <a:ea typeface="UD デジタル 教科書体 NP-R" panose="02020400000000000000" pitchFamily="18" charset="-128"/>
              </a:rPr>
              <a:t>Announcement for result of 1st screening		:6/9(scheduled)</a:t>
            </a:r>
          </a:p>
          <a:p>
            <a:r>
              <a:rPr lang="en-US" altLang="ja-JP" sz="1400" dirty="0">
                <a:latin typeface="UD デジタル 教科書体 NP-R" panose="02020400000000000000" pitchFamily="18" charset="-128"/>
                <a:ea typeface="UD デジタル 教科書体 NP-R" panose="02020400000000000000" pitchFamily="18" charset="-128"/>
              </a:rPr>
              <a:t>Dead line for 2nd screening			:6/16,12pm</a:t>
            </a:r>
          </a:p>
          <a:p>
            <a:r>
              <a:rPr lang="en-US" altLang="ja-JP" sz="1400" dirty="0">
                <a:latin typeface="UD デジタル 教科書体 NP-R" panose="02020400000000000000" pitchFamily="18" charset="-128"/>
                <a:ea typeface="UD デジタル 教科書体 NP-R" panose="02020400000000000000" pitchFamily="18" charset="-128"/>
              </a:rPr>
              <a:t>Award Announcement Day			:6/30 (scheduled)</a:t>
            </a:r>
          </a:p>
        </p:txBody>
      </p:sp>
    </p:spTree>
    <p:extLst>
      <p:ext uri="{BB962C8B-B14F-4D97-AF65-F5344CB8AC3E}">
        <p14:creationId xmlns:p14="http://schemas.microsoft.com/office/powerpoint/2010/main" val="1625574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C7D1679-99C8-4BE4-917F-C6B4C8ABFDCA}"/>
              </a:ext>
            </a:extLst>
          </p:cNvPr>
          <p:cNvSpPr/>
          <p:nvPr/>
        </p:nvSpPr>
        <p:spPr>
          <a:xfrm>
            <a:off x="53751" y="548680"/>
            <a:ext cx="8916349" cy="2031325"/>
          </a:xfrm>
          <a:prstGeom prst="rect">
            <a:avLst/>
          </a:prstGeom>
        </p:spPr>
        <p:txBody>
          <a:bodyPr wrap="square">
            <a:spAutoFit/>
          </a:bodyPr>
          <a:lstStyle/>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The</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Project</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Announcement</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The selected projects and their activity plans will be announced not only on campus also on campus websites.</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For inquiries from students who are interested in the project to the Student Affairs Section, we will contact each project team.</a:t>
            </a: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However, please actively recruit members in each project team and expand the circle of activities to current students.</a:t>
            </a:r>
          </a:p>
          <a:p>
            <a:endParaRPr lang="ja-JP" altLang="en-US" sz="1600" dirty="0">
              <a:latin typeface="UD デジタル 教科書体 NP-R" panose="02020400000000000000" pitchFamily="18" charset="-128"/>
              <a:ea typeface="UD デジタル 教科書体 NP-R" panose="02020400000000000000" pitchFamily="18" charset="-128"/>
            </a:endParaRPr>
          </a:p>
          <a:p>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About</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the Project</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Activity</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Report</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All selected projects are required to report on their activity status regularly.</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3" name="正方形/長方形 2">
            <a:extLst>
              <a:ext uri="{FF2B5EF4-FFF2-40B4-BE49-F238E27FC236}">
                <a16:creationId xmlns:a16="http://schemas.microsoft.com/office/drawing/2014/main" id="{7AAB5A91-235E-4733-A1BD-9F6AA9FC45CD}"/>
              </a:ext>
            </a:extLst>
          </p:cNvPr>
          <p:cNvSpPr/>
          <p:nvPr/>
        </p:nvSpPr>
        <p:spPr>
          <a:xfrm>
            <a:off x="0" y="2580005"/>
            <a:ext cx="9023853" cy="2031325"/>
          </a:xfrm>
          <a:prstGeom prst="rect">
            <a:avLst/>
          </a:prstGeom>
        </p:spPr>
        <p:txBody>
          <a:bodyPr wrap="square">
            <a:spAutoFit/>
          </a:bodyPr>
          <a:lstStyle/>
          <a:p>
            <a:r>
              <a:rPr lang="ja-JP" altLang="en-US" sz="1400" b="1" dirty="0">
                <a:latin typeface="UD デジタル 教科書体 NP-R" panose="02020400000000000000" pitchFamily="18" charset="-128"/>
                <a:ea typeface="UD デジタル 教科書体 NP-R" panose="02020400000000000000" pitchFamily="18" charset="-128"/>
              </a:rPr>
              <a:t>１．</a:t>
            </a:r>
            <a:r>
              <a:rPr lang="en-US" altLang="ja-JP" sz="1400" b="1" dirty="0">
                <a:latin typeface="UD デジタル 教科書体 NP-R" panose="02020400000000000000" pitchFamily="18" charset="-128"/>
                <a:ea typeface="UD デジタル 教科書体 NP-R" panose="02020400000000000000" pitchFamily="18" charset="-128"/>
              </a:rPr>
              <a:t>Activity</a:t>
            </a:r>
            <a:r>
              <a:rPr lang="ja-JP" altLang="en-US" sz="1400" b="1" dirty="0">
                <a:latin typeface="UD デジタル 教科書体 NP-R" panose="02020400000000000000" pitchFamily="18" charset="-128"/>
                <a:ea typeface="UD デジタル 教科書体 NP-R" panose="02020400000000000000" pitchFamily="18" charset="-128"/>
              </a:rPr>
              <a:t> </a:t>
            </a:r>
            <a:r>
              <a:rPr lang="en-US" altLang="ja-JP" sz="1400" b="1" dirty="0">
                <a:latin typeface="UD デジタル 教科書体 NP-R" panose="02020400000000000000" pitchFamily="18" charset="-128"/>
                <a:ea typeface="UD デジタル 教科書体 NP-R" panose="02020400000000000000" pitchFamily="18" charset="-128"/>
              </a:rPr>
              <a:t>Status</a:t>
            </a:r>
            <a:r>
              <a:rPr lang="ja-JP" altLang="en-US" sz="1400" b="1" dirty="0">
                <a:latin typeface="UD デジタル 教科書体 NP-R" panose="02020400000000000000" pitchFamily="18" charset="-128"/>
                <a:ea typeface="UD デジタル 教科書体 NP-R" panose="02020400000000000000" pitchFamily="18" charset="-128"/>
              </a:rPr>
              <a:t> </a:t>
            </a:r>
            <a:r>
              <a:rPr lang="en-US" altLang="ja-JP" sz="1400" b="1" dirty="0">
                <a:latin typeface="UD デジタル 教科書体 NP-R" panose="02020400000000000000" pitchFamily="18" charset="-128"/>
                <a:ea typeface="UD デジタル 教科書体 NP-R" panose="02020400000000000000" pitchFamily="18" charset="-128"/>
              </a:rPr>
              <a:t>Report</a:t>
            </a:r>
            <a:r>
              <a:rPr lang="ja-JP" altLang="en-US" sz="1400" b="1" dirty="0">
                <a:latin typeface="UD デジタル 教科書体 NP-R" panose="02020400000000000000" pitchFamily="18" charset="-128"/>
                <a:ea typeface="UD デジタル 教科書体 NP-R" panose="02020400000000000000" pitchFamily="18" charset="-128"/>
              </a:rPr>
              <a:t>（</a:t>
            </a:r>
            <a:r>
              <a:rPr lang="en-US" altLang="ja-JP" sz="1400" b="1" dirty="0">
                <a:latin typeface="UD デジタル 教科書体 NP-R" panose="02020400000000000000" pitchFamily="18" charset="-128"/>
                <a:ea typeface="UD デジタル 教科書体 NP-R" panose="02020400000000000000" pitchFamily="18" charset="-128"/>
              </a:rPr>
              <a:t> Scheduled for September, December and March </a:t>
            </a:r>
            <a:r>
              <a:rPr lang="ja-JP" altLang="en-US" sz="1400" b="1" dirty="0">
                <a:latin typeface="UD デジタル 教科書体 NP-R" panose="02020400000000000000" pitchFamily="18" charset="-128"/>
                <a:ea typeface="UD デジタル 教科書体 NP-R" panose="02020400000000000000" pitchFamily="18" charset="-128"/>
              </a:rPr>
              <a:t>）</a:t>
            </a:r>
            <a:endParaRPr lang="en-US" altLang="ja-JP" sz="1400" b="1"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Please make an activity report that can appeal to both SIT and to society. </a:t>
            </a:r>
          </a:p>
          <a:p>
            <a:r>
              <a:rPr lang="ja-JP" altLang="en-US" sz="1400" b="1" dirty="0">
                <a:latin typeface="UD デジタル 教科書体 NP-R" panose="02020400000000000000" pitchFamily="18" charset="-128"/>
                <a:ea typeface="UD デジタル 教科書体 NP-R" panose="02020400000000000000" pitchFamily="18" charset="-128"/>
              </a:rPr>
              <a:t>２．</a:t>
            </a:r>
            <a:r>
              <a:rPr lang="en-US" altLang="ja-JP" sz="1400" b="1" dirty="0">
                <a:latin typeface="UD デジタル 教科書体 NP-R" panose="02020400000000000000" pitchFamily="18" charset="-128"/>
                <a:ea typeface="UD デジタル 教科書体 NP-R" panose="02020400000000000000" pitchFamily="18" charset="-128"/>
              </a:rPr>
              <a:t>Accounting</a:t>
            </a:r>
            <a:r>
              <a:rPr lang="ja-JP" altLang="en-US" sz="1400" b="1" dirty="0">
                <a:latin typeface="UD デジタル 教科書体 NP-R" panose="02020400000000000000" pitchFamily="18" charset="-128"/>
                <a:ea typeface="UD デジタル 教科書体 NP-R" panose="02020400000000000000" pitchFamily="18" charset="-128"/>
              </a:rPr>
              <a:t> </a:t>
            </a:r>
            <a:r>
              <a:rPr lang="en-US" altLang="ja-JP" sz="1400" b="1" dirty="0">
                <a:latin typeface="UD デジタル 教科書体 NP-R" panose="02020400000000000000" pitchFamily="18" charset="-128"/>
                <a:ea typeface="UD デジタル 教科書体 NP-R" panose="02020400000000000000" pitchFamily="18" charset="-128"/>
              </a:rPr>
              <a:t>Report</a:t>
            </a:r>
            <a:r>
              <a:rPr lang="ja-JP" altLang="en-US" sz="1400" b="1" dirty="0">
                <a:latin typeface="UD デジタル 教科書体 NP-R" panose="02020400000000000000" pitchFamily="18" charset="-128"/>
                <a:ea typeface="UD デジタル 教科書体 NP-R" panose="02020400000000000000" pitchFamily="18" charset="-128"/>
              </a:rPr>
              <a:t>（</a:t>
            </a:r>
            <a:r>
              <a:rPr lang="en-US" altLang="ja-JP" sz="1400" b="1" dirty="0">
                <a:latin typeface="UD デジタル 教科書体 NP-R" panose="02020400000000000000" pitchFamily="18" charset="-128"/>
                <a:ea typeface="UD デジタル 教科書体 NP-R" panose="02020400000000000000" pitchFamily="18" charset="-128"/>
              </a:rPr>
              <a:t> Scheduled for September, December and March </a:t>
            </a:r>
            <a:r>
              <a:rPr lang="ja-JP" altLang="en-US" sz="1400" b="1" dirty="0">
                <a:latin typeface="UD デジタル 教科書体 NP-R" panose="02020400000000000000" pitchFamily="18" charset="-128"/>
                <a:ea typeface="UD デジタル 教科書体 NP-R" panose="02020400000000000000" pitchFamily="18" charset="-128"/>
              </a:rPr>
              <a:t>）</a:t>
            </a: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Please make a report based on the usage record of  your subsidy/award.</a:t>
            </a: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(All expenses without a receipt will be borne by you).</a:t>
            </a:r>
          </a:p>
          <a:p>
            <a:r>
              <a:rPr lang="ja-JP" altLang="en-US" sz="1400" dirty="0">
                <a:solidFill>
                  <a:srgbClr val="FF0000"/>
                </a:solidFill>
                <a:latin typeface="UD デジタル 教科書体 NP-R" panose="02020400000000000000" pitchFamily="18" charset="-128"/>
                <a:ea typeface="UD デジタル 教科書体 NP-R" panose="02020400000000000000" pitchFamily="18" charset="-128"/>
              </a:rPr>
              <a:t>※</a:t>
            </a:r>
            <a:r>
              <a:rPr lang="en-US" altLang="ja-JP" sz="1400" dirty="0">
                <a:solidFill>
                  <a:srgbClr val="FF0000"/>
                </a:solidFill>
                <a:latin typeface="UD デジタル 教科書体 NP-R" panose="02020400000000000000" pitchFamily="18" charset="-128"/>
                <a:ea typeface="UD デジタル 教科書体 NP-R" panose="02020400000000000000" pitchFamily="18" charset="-128"/>
              </a:rPr>
              <a:t> If there is a balance at the end of the fiscal year or at the end of the project due to the accounting process of SIT, please refund it to the designated account of SIT immediately. In addition, please consult with the Student Affairs Section regarding expenses for the next year onwards.</a:t>
            </a:r>
          </a:p>
          <a:p>
            <a:r>
              <a:rPr lang="en-US" altLang="ja-JP" sz="1400" dirty="0">
                <a:solidFill>
                  <a:srgbClr val="FF0000"/>
                </a:solidFill>
                <a:latin typeface="UD デジタル 教科書体 NP-R" panose="02020400000000000000" pitchFamily="18" charset="-128"/>
                <a:ea typeface="UD デジタル 教科書体 NP-R" panose="02020400000000000000" pitchFamily="18" charset="-128"/>
              </a:rPr>
              <a:t>※The activity report will be published on the website.</a:t>
            </a:r>
          </a:p>
        </p:txBody>
      </p:sp>
      <p:sp>
        <p:nvSpPr>
          <p:cNvPr id="4" name="テキスト ボックス 3">
            <a:extLst>
              <a:ext uri="{FF2B5EF4-FFF2-40B4-BE49-F238E27FC236}">
                <a16:creationId xmlns:a16="http://schemas.microsoft.com/office/drawing/2014/main" id="{CB49EF5B-5D79-4C6F-8290-53B91EE6386A}"/>
              </a:ext>
            </a:extLst>
          </p:cNvPr>
          <p:cNvSpPr txBox="1"/>
          <p:nvPr/>
        </p:nvSpPr>
        <p:spPr>
          <a:xfrm>
            <a:off x="53751" y="5122245"/>
            <a:ext cx="8640960" cy="677108"/>
          </a:xfrm>
          <a:prstGeom prst="rect">
            <a:avLst/>
          </a:prstGeom>
          <a:noFill/>
        </p:spPr>
        <p:txBody>
          <a:bodyPr wrap="square" rtlCol="0">
            <a:spAutoFit/>
          </a:bodyPr>
          <a:lstStyle/>
          <a:p>
            <a:r>
              <a:rPr lang="en-US" altLang="ja-JP" sz="2400" b="1" dirty="0">
                <a:solidFill>
                  <a:srgbClr val="054E3C"/>
                </a:solidFill>
                <a:latin typeface="UD デジタル 教科書体 NP-R" panose="02020400000000000000" pitchFamily="18" charset="-128"/>
                <a:ea typeface="UD デジタル 教科書体 NP-R" panose="02020400000000000000" pitchFamily="18" charset="-128"/>
              </a:rPr>
              <a:t>Report Session</a:t>
            </a:r>
            <a:endParaRPr lang="ja-JP" altLang="en-US" sz="24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 Posters, videos, etc. will be created to introduce the year's activities and achievements.</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2900070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6374</TotalTime>
  <Words>3137</Words>
  <Application>Microsoft Office PowerPoint</Application>
  <PresentationFormat>画面に合わせる (4:3)</PresentationFormat>
  <Paragraphs>200</Paragraphs>
  <Slides>16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UD デジタル 教科書体 NP-R</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芝浦工業大学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企画広報課</dc:creator>
  <cp:lastModifiedBy>森　大輝(MORI Taiki)</cp:lastModifiedBy>
  <cp:revision>477</cp:revision>
  <cp:lastPrinted>2021-05-21T10:16:41Z</cp:lastPrinted>
  <dcterms:created xsi:type="dcterms:W3CDTF">2013-06-25T06:25:23Z</dcterms:created>
  <dcterms:modified xsi:type="dcterms:W3CDTF">2023-05-10T06:42:53Z</dcterms:modified>
</cp:coreProperties>
</file>