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78" r:id="rId1"/>
  </p:sldMasterIdLst>
  <p:sldIdLst>
    <p:sldId id="260" r:id="rId2"/>
    <p:sldId id="261" r:id="rId3"/>
  </p:sldIdLst>
  <p:sldSz cx="12192000" cy="1625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FF00FF"/>
    <a:srgbClr val="FF33CC"/>
    <a:srgbClr val="FF66CC"/>
    <a:srgbClr val="4F06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50" d="100"/>
          <a:sy n="50" d="100"/>
        </p:scale>
        <p:origin x="273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2660416"/>
            <a:ext cx="9144000" cy="5659496"/>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8538164"/>
            <a:ext cx="9144000" cy="392476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61BEF0D-F0BB-DE4B-95CE-6DB70DBA9567}" type="datetimeFigureOut">
              <a:rPr lang="en-US" smtClean="0"/>
              <a:pPr/>
              <a:t>9/17/2017</a:t>
            </a:fld>
            <a:endParaRPr lang="en-US" dirty="0"/>
          </a:p>
        </p:txBody>
      </p:sp>
      <p:sp>
        <p:nvSpPr>
          <p:cNvPr id="5" name="フッター プレースホルダー 4"/>
          <p:cNvSpPr>
            <a:spLocks noGrp="1"/>
          </p:cNvSpPr>
          <p:nvPr>
            <p:ph type="ftr" sz="quarter" idx="11"/>
          </p:nvPr>
        </p:nvSpPr>
        <p:spPr/>
        <p:txBody>
          <a:bodyPr/>
          <a:lstStyle/>
          <a:p>
            <a:endParaRPr lang="en-US" dirty="0"/>
          </a:p>
        </p:txBody>
      </p:sp>
      <p:sp>
        <p:nvSpPr>
          <p:cNvPr id="6" name="スライド番号プレースホルダー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16685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5C6B4A9-1611-4792-9094-5F34BCA07E0B}" type="datetimeFigureOut">
              <a:rPr lang="en-US" smtClean="0"/>
              <a:t>9/17/2017</a:t>
            </a:fld>
            <a:endParaRPr lang="en-US" dirty="0"/>
          </a:p>
        </p:txBody>
      </p:sp>
      <p:sp>
        <p:nvSpPr>
          <p:cNvPr id="5" name="フッター プレースホルダー 4"/>
          <p:cNvSpPr>
            <a:spLocks noGrp="1"/>
          </p:cNvSpPr>
          <p:nvPr>
            <p:ph type="ftr" sz="quarter" idx="11"/>
          </p:nvPr>
        </p:nvSpPr>
        <p:spPr/>
        <p:txBody>
          <a:bodyPr/>
          <a:lstStyle/>
          <a:p>
            <a:endParaRPr lang="en-US" dirty="0"/>
          </a:p>
        </p:txBody>
      </p:sp>
      <p:sp>
        <p:nvSpPr>
          <p:cNvPr id="6" name="スライド番号プレースホルダー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385283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865481"/>
            <a:ext cx="2628900" cy="13776209"/>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865481"/>
            <a:ext cx="7734300" cy="13776209"/>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61BEF0D-F0BB-DE4B-95CE-6DB70DBA9567}" type="datetimeFigureOut">
              <a:rPr lang="en-US" smtClean="0"/>
              <a:pPr/>
              <a:t>9/17/2017</a:t>
            </a:fld>
            <a:endParaRPr lang="en-US" dirty="0"/>
          </a:p>
        </p:txBody>
      </p:sp>
      <p:sp>
        <p:nvSpPr>
          <p:cNvPr id="5" name="フッター プレースホルダー 4"/>
          <p:cNvSpPr>
            <a:spLocks noGrp="1"/>
          </p:cNvSpPr>
          <p:nvPr>
            <p:ph type="ftr" sz="quarter" idx="11"/>
          </p:nvPr>
        </p:nvSpPr>
        <p:spPr/>
        <p:txBody>
          <a:bodyPr/>
          <a:lstStyle/>
          <a:p>
            <a:endParaRPr lang="en-US" dirty="0"/>
          </a:p>
        </p:txBody>
      </p:sp>
      <p:sp>
        <p:nvSpPr>
          <p:cNvPr id="6" name="スライド番号プレースホルダー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83564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2A54C80-263E-416B-A8E0-580EDEADCBDC}" type="datetimeFigureOut">
              <a:rPr lang="en-US" smtClean="0"/>
              <a:t>9/17/2017</a:t>
            </a:fld>
            <a:endParaRPr lang="en-US" dirty="0"/>
          </a:p>
        </p:txBody>
      </p:sp>
      <p:sp>
        <p:nvSpPr>
          <p:cNvPr id="5" name="フッター プレースホルダー 4"/>
          <p:cNvSpPr>
            <a:spLocks noGrp="1"/>
          </p:cNvSpPr>
          <p:nvPr>
            <p:ph type="ftr" sz="quarter" idx="11"/>
          </p:nvPr>
        </p:nvSpPr>
        <p:spPr/>
        <p:txBody>
          <a:bodyPr/>
          <a:lstStyle/>
          <a:p>
            <a:endParaRPr lang="en-US" dirty="0"/>
          </a:p>
        </p:txBody>
      </p:sp>
      <p:sp>
        <p:nvSpPr>
          <p:cNvPr id="6" name="スライド番号プレースホルダー 5"/>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280761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4052714"/>
            <a:ext cx="10515600" cy="6762043"/>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10878728"/>
            <a:ext cx="10515600" cy="355599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61BEF0D-F0BB-DE4B-95CE-6DB70DBA9567}" type="datetimeFigureOut">
              <a:rPr lang="en-US" smtClean="0"/>
              <a:pPr/>
              <a:t>9/17/2017</a:t>
            </a:fld>
            <a:endParaRPr lang="en-US" dirty="0"/>
          </a:p>
        </p:txBody>
      </p:sp>
      <p:sp>
        <p:nvSpPr>
          <p:cNvPr id="5" name="フッター プレースホルダー 4"/>
          <p:cNvSpPr>
            <a:spLocks noGrp="1"/>
          </p:cNvSpPr>
          <p:nvPr>
            <p:ph type="ftr" sz="quarter" idx="11"/>
          </p:nvPr>
        </p:nvSpPr>
        <p:spPr/>
        <p:txBody>
          <a:bodyPr/>
          <a:lstStyle/>
          <a:p>
            <a:endParaRPr lang="en-US" dirty="0"/>
          </a:p>
        </p:txBody>
      </p:sp>
      <p:sp>
        <p:nvSpPr>
          <p:cNvPr id="6" name="スライド番号プレースホルダー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97722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4327407"/>
            <a:ext cx="5181600" cy="1031428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4327407"/>
            <a:ext cx="5181600" cy="10314283"/>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2A54C80-263E-416B-A8E0-580EDEADCBDC}" type="datetimeFigureOut">
              <a:rPr lang="en-US" smtClean="0"/>
              <a:t>9/17/2017</a:t>
            </a:fld>
            <a:endParaRPr lang="en-US" dirty="0"/>
          </a:p>
        </p:txBody>
      </p:sp>
      <p:sp>
        <p:nvSpPr>
          <p:cNvPr id="6" name="フッター プレースホルダー 5"/>
          <p:cNvSpPr>
            <a:spLocks noGrp="1"/>
          </p:cNvSpPr>
          <p:nvPr>
            <p:ph type="ftr" sz="quarter" idx="11"/>
          </p:nvPr>
        </p:nvSpPr>
        <p:spPr/>
        <p:txBody>
          <a:bodyPr/>
          <a:lstStyle/>
          <a:p>
            <a:endParaRPr lang="en-US" dirty="0"/>
          </a:p>
        </p:txBody>
      </p:sp>
      <p:sp>
        <p:nvSpPr>
          <p:cNvPr id="7" name="スライド番号プレースホルダー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422513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865483"/>
            <a:ext cx="10515600" cy="3142075"/>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9" y="3984979"/>
            <a:ext cx="5157787" cy="195297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9" y="5937956"/>
            <a:ext cx="5157787" cy="87338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3984979"/>
            <a:ext cx="5183188" cy="195297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5937956"/>
            <a:ext cx="5183188" cy="87338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61BEF0D-F0BB-DE4B-95CE-6DB70DBA9567}" type="datetimeFigureOut">
              <a:rPr lang="en-US" smtClean="0"/>
              <a:pPr/>
              <a:t>9/17/2017</a:t>
            </a:fld>
            <a:endParaRPr lang="en-US" dirty="0"/>
          </a:p>
        </p:txBody>
      </p:sp>
      <p:sp>
        <p:nvSpPr>
          <p:cNvPr id="8" name="フッター プレースホルダー 7"/>
          <p:cNvSpPr>
            <a:spLocks noGrp="1"/>
          </p:cNvSpPr>
          <p:nvPr>
            <p:ph type="ftr" sz="quarter" idx="11"/>
          </p:nvPr>
        </p:nvSpPr>
        <p:spPr/>
        <p:txBody>
          <a:bodyPr/>
          <a:lstStyle/>
          <a:p>
            <a:endParaRPr lang="en-US" dirty="0"/>
          </a:p>
        </p:txBody>
      </p:sp>
      <p:sp>
        <p:nvSpPr>
          <p:cNvPr id="9" name="スライド番号プレースホルダー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85889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B61BEF0D-F0BB-DE4B-95CE-6DB70DBA9567}" type="datetimeFigureOut">
              <a:rPr lang="en-US" smtClean="0"/>
              <a:pPr/>
              <a:t>9/17/2017</a:t>
            </a:fld>
            <a:endParaRPr lang="en-US" dirty="0"/>
          </a:p>
        </p:txBody>
      </p:sp>
      <p:sp>
        <p:nvSpPr>
          <p:cNvPr id="4" name="フッター プレースホルダー 3"/>
          <p:cNvSpPr>
            <a:spLocks noGrp="1"/>
          </p:cNvSpPr>
          <p:nvPr>
            <p:ph type="ftr" sz="quarter" idx="11"/>
          </p:nvPr>
        </p:nvSpPr>
        <p:spPr/>
        <p:txBody>
          <a:bodyPr/>
          <a:lstStyle/>
          <a:p>
            <a:endParaRPr lang="en-US" dirty="0"/>
          </a:p>
        </p:txBody>
      </p:sp>
      <p:sp>
        <p:nvSpPr>
          <p:cNvPr id="5" name="スライド番号プレースホルダー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4496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61BEF0D-F0BB-DE4B-95CE-6DB70DBA9567}" type="datetimeFigureOut">
              <a:rPr lang="en-US" smtClean="0"/>
              <a:pPr/>
              <a:t>9/17/2017</a:t>
            </a:fld>
            <a:endParaRPr lang="en-US" dirty="0"/>
          </a:p>
        </p:txBody>
      </p:sp>
      <p:sp>
        <p:nvSpPr>
          <p:cNvPr id="3" name="フッター プレースホルダー 2"/>
          <p:cNvSpPr>
            <a:spLocks noGrp="1"/>
          </p:cNvSpPr>
          <p:nvPr>
            <p:ph type="ftr" sz="quarter" idx="11"/>
          </p:nvPr>
        </p:nvSpPr>
        <p:spPr/>
        <p:txBody>
          <a:bodyPr/>
          <a:lstStyle/>
          <a:p>
            <a:endParaRPr lang="en-US" dirty="0"/>
          </a:p>
        </p:txBody>
      </p:sp>
      <p:sp>
        <p:nvSpPr>
          <p:cNvPr id="4" name="スライド番号プレースホルダー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276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9" y="1083733"/>
            <a:ext cx="3932237" cy="3793067"/>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2340564"/>
            <a:ext cx="6172200" cy="115522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9" y="4876800"/>
            <a:ext cx="3932237" cy="90348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2A54C80-263E-416B-A8E0-580EDEADCBDC}" type="datetimeFigureOut">
              <a:rPr lang="en-US" smtClean="0"/>
              <a:t>9/17/2017</a:t>
            </a:fld>
            <a:endParaRPr lang="en-US" dirty="0"/>
          </a:p>
        </p:txBody>
      </p:sp>
      <p:sp>
        <p:nvSpPr>
          <p:cNvPr id="6" name="フッター プレースホルダー 5"/>
          <p:cNvSpPr>
            <a:spLocks noGrp="1"/>
          </p:cNvSpPr>
          <p:nvPr>
            <p:ph type="ftr" sz="quarter" idx="11"/>
          </p:nvPr>
        </p:nvSpPr>
        <p:spPr/>
        <p:txBody>
          <a:bodyPr/>
          <a:lstStyle/>
          <a:p>
            <a:endParaRPr lang="en-US" dirty="0"/>
          </a:p>
        </p:txBody>
      </p:sp>
      <p:sp>
        <p:nvSpPr>
          <p:cNvPr id="7" name="スライド番号プレースホルダー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789395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9" y="1083733"/>
            <a:ext cx="3932237" cy="3793067"/>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2340564"/>
            <a:ext cx="6172200" cy="115522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9" y="4876800"/>
            <a:ext cx="3932237" cy="90348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61BEF0D-F0BB-DE4B-95CE-6DB70DBA9567}" type="datetimeFigureOut">
              <a:rPr lang="en-US" smtClean="0"/>
              <a:pPr/>
              <a:t>9/17/2017</a:t>
            </a:fld>
            <a:endParaRPr lang="en-US" dirty="0"/>
          </a:p>
        </p:txBody>
      </p:sp>
      <p:sp>
        <p:nvSpPr>
          <p:cNvPr id="6" name="フッター プレースホルダー 5"/>
          <p:cNvSpPr>
            <a:spLocks noGrp="1"/>
          </p:cNvSpPr>
          <p:nvPr>
            <p:ph type="ftr" sz="quarter" idx="11"/>
          </p:nvPr>
        </p:nvSpPr>
        <p:spPr/>
        <p:txBody>
          <a:bodyPr/>
          <a:lstStyle/>
          <a:p>
            <a:endParaRPr lang="en-US" dirty="0"/>
          </a:p>
        </p:txBody>
      </p:sp>
      <p:sp>
        <p:nvSpPr>
          <p:cNvPr id="7" name="スライド番号プレースホルダー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9271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865483"/>
            <a:ext cx="10515600" cy="3142075"/>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4327407"/>
            <a:ext cx="10515600" cy="1031428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15066905"/>
            <a:ext cx="2743200" cy="865481"/>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9/17/2017</a:t>
            </a:fld>
            <a:endParaRPr lang="en-US" dirty="0"/>
          </a:p>
        </p:txBody>
      </p:sp>
      <p:sp>
        <p:nvSpPr>
          <p:cNvPr id="5" name="フッター プレースホルダー 4"/>
          <p:cNvSpPr>
            <a:spLocks noGrp="1"/>
          </p:cNvSpPr>
          <p:nvPr>
            <p:ph type="ftr" sz="quarter" idx="3"/>
          </p:nvPr>
        </p:nvSpPr>
        <p:spPr>
          <a:xfrm>
            <a:off x="4038600" y="15066905"/>
            <a:ext cx="4114800" cy="86548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スライド番号プレースホルダー 5"/>
          <p:cNvSpPr>
            <a:spLocks noGrp="1"/>
          </p:cNvSpPr>
          <p:nvPr>
            <p:ph type="sldNum" sz="quarter" idx="4"/>
          </p:nvPr>
        </p:nvSpPr>
        <p:spPr>
          <a:xfrm>
            <a:off x="8610600" y="15066905"/>
            <a:ext cx="2743200" cy="865481"/>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
        <p:nvSpPr>
          <p:cNvPr id="8" name="角丸四角形 7"/>
          <p:cNvSpPr/>
          <p:nvPr userDrawn="1"/>
        </p:nvSpPr>
        <p:spPr>
          <a:xfrm>
            <a:off x="0" y="0"/>
            <a:ext cx="12192000" cy="6868160"/>
          </a:xfrm>
          <a:prstGeom prst="roundRect">
            <a:avLst>
              <a:gd name="adj" fmla="val 0"/>
            </a:avLst>
          </a:prstGeom>
          <a:blipFill>
            <a:blip r:embed="rId13">
              <a:alphaModFix amt="4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3104397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tmp"/><Relationship Id="rId1" Type="http://schemas.openxmlformats.org/officeDocument/2006/relationships/slideLayout" Target="../slideLayouts/slideLayout7.xml"/><Relationship Id="rId5" Type="http://schemas.openxmlformats.org/officeDocument/2006/relationships/image" Target="../media/image6.tmp"/><Relationship Id="rId4" Type="http://schemas.openxmlformats.org/officeDocument/2006/relationships/image" Target="../media/image5.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3">
            <a:extLst>
              <a:ext uri="{FF2B5EF4-FFF2-40B4-BE49-F238E27FC236}">
                <a16:creationId xmlns:a16="http://schemas.microsoft.com/office/drawing/2014/main" xmlns="" id="{80339CC4-F2E5-43AF-8742-01558D041B67}"/>
              </a:ext>
            </a:extLst>
          </p:cNvPr>
          <p:cNvSpPr/>
          <p:nvPr/>
        </p:nvSpPr>
        <p:spPr>
          <a:xfrm>
            <a:off x="186267" y="2021016"/>
            <a:ext cx="11870265" cy="160842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endParaRPr kumimoji="1" lang="en-US" altLang="ja-JP" sz="6600" b="1" dirty="0">
              <a:ln/>
              <a:solidFill>
                <a:srgbClr val="C00000"/>
              </a:solidFill>
              <a:latin typeface="HGP創英角ﾎﾟｯﾌﾟ体" panose="040B0A00000000000000" pitchFamily="50" charset="-128"/>
              <a:ea typeface="HGP創英角ﾎﾟｯﾌﾟ体" panose="040B0A00000000000000" pitchFamily="50" charset="-128"/>
            </a:endParaRPr>
          </a:p>
        </p:txBody>
      </p:sp>
      <p:sp>
        <p:nvSpPr>
          <p:cNvPr id="4" name="楕円 3"/>
          <p:cNvSpPr/>
          <p:nvPr/>
        </p:nvSpPr>
        <p:spPr>
          <a:xfrm>
            <a:off x="1" y="3604444"/>
            <a:ext cx="12191999" cy="7054513"/>
          </a:xfrm>
          <a:prstGeom prst="ellipse">
            <a:avLst/>
          </a:prstGeom>
          <a:solidFill>
            <a:schemeClr val="accent6">
              <a:lumMod val="20000"/>
              <a:lumOff val="80000"/>
            </a:schemeClr>
          </a:solidFill>
          <a:ln>
            <a:noFill/>
          </a:ln>
        </p:spPr>
        <p:txBody>
          <a:bodyPr wrap="square">
            <a:spAutoFit/>
          </a:bodyPr>
          <a:lstStyle/>
          <a:p>
            <a:r>
              <a:rPr lang="ja-JP" altLang="en-US" sz="4000" dirty="0">
                <a:solidFill>
                  <a:schemeClr val="tx2"/>
                </a:solidFill>
                <a:latin typeface="+mn-ea"/>
              </a:rPr>
              <a:t>✿</a:t>
            </a:r>
            <a:r>
              <a:rPr lang="ja-JP" altLang="en-US" sz="4000" dirty="0">
                <a:latin typeface="+mn-ea"/>
              </a:rPr>
              <a:t>芝</a:t>
            </a:r>
            <a:r>
              <a:rPr lang="ja-JP" altLang="ja-JP" sz="4000" dirty="0">
                <a:latin typeface="+mn-ea"/>
              </a:rPr>
              <a:t>浦工業大学</a:t>
            </a:r>
            <a:r>
              <a:rPr lang="ja-JP" altLang="en-US" sz="4000" dirty="0">
                <a:latin typeface="+mn-ea"/>
              </a:rPr>
              <a:t>では、なお少数で</a:t>
            </a:r>
            <a:r>
              <a:rPr lang="ja-JP" altLang="ja-JP" sz="4000" dirty="0">
                <a:latin typeface="+mn-ea"/>
              </a:rPr>
              <a:t>男</a:t>
            </a:r>
            <a:r>
              <a:rPr lang="ja-JP" altLang="en-US" sz="4000" dirty="0">
                <a:latin typeface="+mn-ea"/>
              </a:rPr>
              <a:t>子</a:t>
            </a:r>
            <a:r>
              <a:rPr lang="ja-JP" altLang="ja-JP" sz="4000" dirty="0">
                <a:latin typeface="+mn-ea"/>
              </a:rPr>
              <a:t>に比べてロール・モデルを得にくい女</a:t>
            </a:r>
            <a:r>
              <a:rPr lang="ja-JP" altLang="en-US" sz="4000" dirty="0">
                <a:latin typeface="+mn-ea"/>
              </a:rPr>
              <a:t>子学生が、先輩の経験を知ったり、学修や進路、将来等について自分の考えをはっきりさせたりする機会を増やすため、女子</a:t>
            </a:r>
            <a:r>
              <a:rPr lang="ja-JP" altLang="en-US" sz="4000" dirty="0" smtClean="0">
                <a:latin typeface="+mn-ea"/>
              </a:rPr>
              <a:t>卒業生が、</a:t>
            </a:r>
            <a:r>
              <a:rPr lang="ja-JP" altLang="ja-JP" sz="4000" dirty="0">
                <a:latin typeface="+mn-ea"/>
              </a:rPr>
              <a:t>女</a:t>
            </a:r>
            <a:r>
              <a:rPr lang="ja-JP" altLang="en-US" sz="4000" dirty="0">
                <a:latin typeface="+mn-ea"/>
              </a:rPr>
              <a:t>子学生の対話者（メンター）と</a:t>
            </a:r>
            <a:r>
              <a:rPr lang="ja-JP" altLang="en-US" sz="4000" dirty="0" smtClean="0">
                <a:latin typeface="+mn-ea"/>
              </a:rPr>
              <a:t>なる「</a:t>
            </a:r>
            <a:r>
              <a:rPr lang="ja-JP" altLang="en-US" sz="4000" dirty="0">
                <a:latin typeface="+mn-ea"/>
              </a:rPr>
              <a:t>女子卒業生メンタープログラム」を始めました。</a:t>
            </a:r>
            <a:endParaRPr lang="ja-JP" altLang="en-US" sz="4000" dirty="0"/>
          </a:p>
        </p:txBody>
      </p:sp>
      <p:sp>
        <p:nvSpPr>
          <p:cNvPr id="6" name="正方形/長方形 5"/>
          <p:cNvSpPr/>
          <p:nvPr/>
        </p:nvSpPr>
        <p:spPr>
          <a:xfrm>
            <a:off x="129702" y="12245404"/>
            <a:ext cx="12062298" cy="530308"/>
          </a:xfrm>
          <a:prstGeom prst="rect">
            <a:avLst/>
          </a:prstGeom>
        </p:spPr>
        <p:txBody>
          <a:bodyPr wrap="square">
            <a:spAutoFit/>
          </a:bodyPr>
          <a:lstStyle/>
          <a:p>
            <a:pPr lvl="0" defTabSz="914400" eaLnBrk="0" fontAlgn="base" hangingPunct="0">
              <a:spcBef>
                <a:spcPct val="0"/>
              </a:spcBef>
              <a:spcAft>
                <a:spcPct val="0"/>
              </a:spcAft>
            </a:pPr>
            <a:r>
              <a:rPr lang="ja-JP" altLang="en-US" sz="2800" dirty="0">
                <a:solidFill>
                  <a:schemeClr val="tx2"/>
                </a:solidFill>
                <a:latin typeface="+mj-ea"/>
              </a:rPr>
              <a:t>詳細はこちらをご覧</a:t>
            </a:r>
            <a:r>
              <a:rPr lang="ja-JP" altLang="en-US" sz="2800" dirty="0" smtClean="0">
                <a:solidFill>
                  <a:schemeClr val="tx2"/>
                </a:solidFill>
                <a:latin typeface="+mj-ea"/>
              </a:rPr>
              <a:t>ください☟　</a:t>
            </a:r>
            <a:endParaRPr lang="ja-JP" altLang="ja-JP" sz="2800" dirty="0">
              <a:solidFill>
                <a:schemeClr val="tx2"/>
              </a:solidFill>
              <a:latin typeface="+mj-ea"/>
            </a:endParaRPr>
          </a:p>
        </p:txBody>
      </p:sp>
      <p:sp>
        <p:nvSpPr>
          <p:cNvPr id="8" name="正方形/長方形 7"/>
          <p:cNvSpPr/>
          <p:nvPr/>
        </p:nvSpPr>
        <p:spPr>
          <a:xfrm>
            <a:off x="47328" y="13672616"/>
            <a:ext cx="9105089" cy="1384995"/>
          </a:xfrm>
          <a:prstGeom prst="rect">
            <a:avLst/>
          </a:prstGeom>
        </p:spPr>
        <p:txBody>
          <a:bodyPr wrap="square">
            <a:spAutoFit/>
          </a:bodyPr>
          <a:lstStyle/>
          <a:p>
            <a:pPr lvl="0" defTabSz="914400" eaLnBrk="0" fontAlgn="base" hangingPunct="0">
              <a:spcBef>
                <a:spcPct val="0"/>
              </a:spcBef>
              <a:spcAft>
                <a:spcPct val="0"/>
              </a:spcAft>
            </a:pPr>
            <a:r>
              <a:rPr kumimoji="0" lang="ja-JP" altLang="en-US" sz="2800" dirty="0">
                <a:solidFill>
                  <a:schemeClr val="tx2"/>
                </a:solidFill>
                <a:latin typeface="+mj-ea"/>
              </a:rPr>
              <a:t>問い合わせ</a:t>
            </a:r>
            <a:r>
              <a:rPr lang="en-US" altLang="ja-JP" sz="2800" dirty="0">
                <a:solidFill>
                  <a:schemeClr val="tx2"/>
                </a:solidFill>
                <a:latin typeface="+mj-ea"/>
              </a:rPr>
              <a:t>/</a:t>
            </a:r>
            <a:r>
              <a:rPr lang="ja-JP" altLang="en-US" sz="2800" dirty="0">
                <a:solidFill>
                  <a:schemeClr val="tx2"/>
                </a:solidFill>
                <a:latin typeface="+mj-ea"/>
              </a:rPr>
              <a:t>担当</a:t>
            </a:r>
            <a:r>
              <a:rPr kumimoji="0" lang="ja-JP" altLang="en-US" sz="2800" dirty="0">
                <a:solidFill>
                  <a:schemeClr val="tx2"/>
                </a:solidFill>
                <a:latin typeface="+mj-ea"/>
              </a:rPr>
              <a:t>   芝浦工業大学男女共同参画推進室</a:t>
            </a:r>
            <a:endParaRPr kumimoji="0" lang="en-US" altLang="ja-JP" sz="2800" dirty="0">
              <a:solidFill>
                <a:schemeClr val="tx2"/>
              </a:solidFill>
              <a:latin typeface="+mj-ea"/>
            </a:endParaRPr>
          </a:p>
          <a:p>
            <a:pPr lvl="0" defTabSz="914400" eaLnBrk="0" fontAlgn="base" hangingPunct="0">
              <a:spcBef>
                <a:spcPct val="0"/>
              </a:spcBef>
              <a:spcAft>
                <a:spcPct val="0"/>
              </a:spcAft>
            </a:pPr>
            <a:r>
              <a:rPr lang="ja-JP" altLang="en-US" sz="2800" dirty="0">
                <a:solidFill>
                  <a:schemeClr val="tx2"/>
                </a:solidFill>
                <a:latin typeface="+mj-ea"/>
              </a:rPr>
              <a:t>　　　　　　　　　　　　 </a:t>
            </a:r>
            <a:r>
              <a:rPr lang="en-US" altLang="ja-JP" sz="1600" dirty="0">
                <a:solidFill>
                  <a:schemeClr val="tx2"/>
                </a:solidFill>
                <a:latin typeface="+mj-ea"/>
              </a:rPr>
              <a:t>337-8570</a:t>
            </a:r>
            <a:r>
              <a:rPr lang="ja-JP" altLang="en-US" sz="1600" dirty="0">
                <a:solidFill>
                  <a:schemeClr val="tx2"/>
                </a:solidFill>
                <a:latin typeface="+mj-ea"/>
              </a:rPr>
              <a:t>　さいたま市見沼区深作</a:t>
            </a:r>
            <a:r>
              <a:rPr lang="en-US" altLang="ja-JP" sz="1600" dirty="0">
                <a:solidFill>
                  <a:schemeClr val="tx2"/>
                </a:solidFill>
                <a:latin typeface="+mj-ea"/>
              </a:rPr>
              <a:t>307</a:t>
            </a:r>
            <a:r>
              <a:rPr lang="ja-JP" altLang="en-US" sz="1600" dirty="0">
                <a:solidFill>
                  <a:schemeClr val="tx2"/>
                </a:solidFill>
                <a:latin typeface="+mj-ea"/>
              </a:rPr>
              <a:t>　℡</a:t>
            </a:r>
            <a:r>
              <a:rPr lang="en-US" altLang="ja-JP" sz="1600" dirty="0">
                <a:solidFill>
                  <a:schemeClr val="tx2"/>
                </a:solidFill>
                <a:latin typeface="+mj-ea"/>
              </a:rPr>
              <a:t>.048(720)6440</a:t>
            </a:r>
            <a:endParaRPr kumimoji="0" lang="en-US" altLang="ja-JP" sz="1600" dirty="0">
              <a:solidFill>
                <a:schemeClr val="tx2"/>
              </a:solidFill>
              <a:latin typeface="+mj-ea"/>
            </a:endParaRPr>
          </a:p>
          <a:p>
            <a:pPr lvl="0" defTabSz="914400" eaLnBrk="0" fontAlgn="base" hangingPunct="0">
              <a:spcBef>
                <a:spcPct val="0"/>
              </a:spcBef>
              <a:spcAft>
                <a:spcPct val="0"/>
              </a:spcAft>
            </a:pPr>
            <a:r>
              <a:rPr kumimoji="0" lang="ja-JP" altLang="en-US" sz="2800" dirty="0">
                <a:solidFill>
                  <a:schemeClr val="tx2"/>
                </a:solidFill>
                <a:latin typeface="Arial" panose="020B0604020202020204" pitchFamily="34" charset="0"/>
              </a:rPr>
              <a:t>　　　　            　　　 </a:t>
            </a:r>
            <a:r>
              <a:rPr kumimoji="0" lang="en-US" altLang="ja-JP" sz="2400" dirty="0" err="1">
                <a:solidFill>
                  <a:schemeClr val="tx2"/>
                </a:solidFill>
                <a:latin typeface="Arial" panose="020B0604020202020204" pitchFamily="34" charset="0"/>
              </a:rPr>
              <a:t>desk-gequality@ow.shibaura-it.ac.jp</a:t>
            </a:r>
            <a:endParaRPr lang="ja-JP" altLang="en-US" sz="2400" dirty="0">
              <a:solidFill>
                <a:schemeClr val="tx2"/>
              </a:solidFill>
            </a:endParaRPr>
          </a:p>
        </p:txBody>
      </p:sp>
      <p:pic>
        <p:nvPicPr>
          <p:cNvPr id="7" name="図 6"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9943" y="15106650"/>
            <a:ext cx="5012114" cy="1149350"/>
          </a:xfrm>
          <a:prstGeom prst="rect">
            <a:avLst/>
          </a:prstGeom>
        </p:spPr>
      </p:pic>
      <p:cxnSp>
        <p:nvCxnSpPr>
          <p:cNvPr id="10" name="直線コネクタ 9"/>
          <p:cNvCxnSpPr/>
          <p:nvPr/>
        </p:nvCxnSpPr>
        <p:spPr>
          <a:xfrm>
            <a:off x="0" y="13563600"/>
            <a:ext cx="12192000" cy="7620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0" y="15030450"/>
            <a:ext cx="12192000" cy="7620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0" y="837684"/>
            <a:ext cx="12312986" cy="2308324"/>
          </a:xfrm>
          <a:prstGeom prst="rect">
            <a:avLst/>
          </a:prstGeom>
        </p:spPr>
        <p:txBody>
          <a:bodyPr wrap="none">
            <a:spAutoFit/>
          </a:bodyPr>
          <a:lstStyle/>
          <a:p>
            <a:pPr algn="ctr"/>
            <a:r>
              <a:rPr lang="ja-JP" altLang="en-US" sz="7200" b="1" dirty="0">
                <a:ln/>
                <a:solidFill>
                  <a:srgbClr val="FF6699"/>
                </a:solidFill>
                <a:latin typeface="HGP創英角ﾎﾟｯﾌﾟ体" panose="040B0A00000000000000" pitchFamily="50" charset="-128"/>
                <a:ea typeface="HGP創英角ﾎﾟｯﾌﾟ体" panose="040B0A00000000000000" pitchFamily="50" charset="-128"/>
              </a:rPr>
              <a:t>芝浦工業大学</a:t>
            </a:r>
            <a:endParaRPr lang="en-US" altLang="ja-JP" sz="7200" b="1" dirty="0">
              <a:ln/>
              <a:solidFill>
                <a:srgbClr val="FF6699"/>
              </a:solidFill>
              <a:latin typeface="HGP創英角ﾎﾟｯﾌﾟ体" panose="040B0A00000000000000" pitchFamily="50" charset="-128"/>
              <a:ea typeface="HGP創英角ﾎﾟｯﾌﾟ体" panose="040B0A00000000000000" pitchFamily="50" charset="-128"/>
            </a:endParaRPr>
          </a:p>
          <a:p>
            <a:r>
              <a:rPr lang="ja-JP" altLang="en-US" sz="7200" b="1" dirty="0">
                <a:ln/>
                <a:solidFill>
                  <a:srgbClr val="FF6699"/>
                </a:solidFill>
                <a:latin typeface="HGP創英角ﾎﾟｯﾌﾟ体" panose="040B0A00000000000000" pitchFamily="50" charset="-128"/>
                <a:ea typeface="HGP創英角ﾎﾟｯﾌﾟ体" panose="040B0A00000000000000" pitchFamily="50" charset="-128"/>
              </a:rPr>
              <a:t>女子卒業生メンタープログラム</a:t>
            </a:r>
            <a:endParaRPr lang="en-US" altLang="ja-JP" sz="7200" b="1" dirty="0">
              <a:ln/>
              <a:solidFill>
                <a:srgbClr val="FF6699"/>
              </a:solidFill>
              <a:latin typeface="HGP創英角ﾎﾟｯﾌﾟ体" panose="040B0A00000000000000" pitchFamily="50" charset="-128"/>
              <a:ea typeface="HGP創英角ﾎﾟｯﾌﾟ体" panose="040B0A00000000000000" pitchFamily="50" charset="-128"/>
            </a:endParaRPr>
          </a:p>
        </p:txBody>
      </p:sp>
      <p:sp>
        <p:nvSpPr>
          <p:cNvPr id="12" name="正方形/長方形 11"/>
          <p:cNvSpPr/>
          <p:nvPr/>
        </p:nvSpPr>
        <p:spPr>
          <a:xfrm>
            <a:off x="209550" y="9943584"/>
            <a:ext cx="11772900" cy="2308324"/>
          </a:xfrm>
          <a:prstGeom prst="rect">
            <a:avLst/>
          </a:prstGeom>
        </p:spPr>
        <p:txBody>
          <a:bodyPr wrap="square">
            <a:spAutoFit/>
          </a:bodyPr>
          <a:lstStyle/>
          <a:p>
            <a:r>
              <a:rPr lang="ja-JP" altLang="en-US" sz="7200" b="1" dirty="0" smtClean="0">
                <a:ln/>
                <a:solidFill>
                  <a:srgbClr val="FF6699"/>
                </a:solidFill>
                <a:latin typeface="HGP創英角ﾎﾟｯﾌﾟ体" panose="040B0A00000000000000" pitchFamily="50" charset="-128"/>
                <a:ea typeface="HGP創英角ﾎﾟｯﾌﾟ体" panose="040B0A00000000000000" pitchFamily="50" charset="-128"/>
              </a:rPr>
              <a:t>先輩にメンターに</a:t>
            </a:r>
            <a:endParaRPr lang="en-US" altLang="ja-JP" sz="7200" b="1" dirty="0" smtClean="0">
              <a:ln/>
              <a:solidFill>
                <a:srgbClr val="FF6699"/>
              </a:solidFill>
              <a:latin typeface="HGP創英角ﾎﾟｯﾌﾟ体" panose="040B0A00000000000000" pitchFamily="50" charset="-128"/>
              <a:ea typeface="HGP創英角ﾎﾟｯﾌﾟ体" panose="040B0A00000000000000" pitchFamily="50" charset="-128"/>
            </a:endParaRPr>
          </a:p>
          <a:p>
            <a:r>
              <a:rPr lang="ja-JP" altLang="en-US" sz="7200" b="1">
                <a:ln/>
                <a:solidFill>
                  <a:srgbClr val="FF6699"/>
                </a:solidFill>
                <a:latin typeface="HGP創英角ﾎﾟｯﾌﾟ体" panose="040B0A00000000000000" pitchFamily="50" charset="-128"/>
                <a:ea typeface="HGP創英角ﾎﾟｯﾌﾟ体" panose="040B0A00000000000000" pitchFamily="50" charset="-128"/>
              </a:rPr>
              <a:t>　</a:t>
            </a:r>
            <a:r>
              <a:rPr lang="ja-JP" altLang="en-US" sz="7200" b="1" smtClean="0">
                <a:ln/>
                <a:solidFill>
                  <a:srgbClr val="FF6699"/>
                </a:solidFill>
                <a:latin typeface="HGP創英角ﾎﾟｯﾌﾟ体" panose="040B0A00000000000000" pitchFamily="50" charset="-128"/>
                <a:ea typeface="HGP創英角ﾎﾟｯﾌﾟ体" panose="040B0A00000000000000" pitchFamily="50" charset="-128"/>
              </a:rPr>
              <a:t>　　　　なって</a:t>
            </a:r>
            <a:r>
              <a:rPr lang="ja-JP" altLang="en-US" sz="7200" b="1" dirty="0" smtClean="0">
                <a:ln/>
                <a:solidFill>
                  <a:srgbClr val="FF6699"/>
                </a:solidFill>
                <a:latin typeface="HGP創英角ﾎﾟｯﾌﾟ体" panose="040B0A00000000000000" pitchFamily="50" charset="-128"/>
                <a:ea typeface="HGP創英角ﾎﾟｯﾌﾟ体" panose="040B0A00000000000000" pitchFamily="50" charset="-128"/>
              </a:rPr>
              <a:t>もらいませんか</a:t>
            </a:r>
            <a:endParaRPr lang="ja-JP" altLang="en-US" sz="7200" dirty="0"/>
          </a:p>
        </p:txBody>
      </p:sp>
      <p:sp>
        <p:nvSpPr>
          <p:cNvPr id="14" name="正方形/長方形 13"/>
          <p:cNvSpPr/>
          <p:nvPr/>
        </p:nvSpPr>
        <p:spPr>
          <a:xfrm>
            <a:off x="133350" y="12757835"/>
            <a:ext cx="12058650" cy="523220"/>
          </a:xfrm>
          <a:prstGeom prst="rect">
            <a:avLst/>
          </a:prstGeom>
        </p:spPr>
        <p:txBody>
          <a:bodyPr wrap="square">
            <a:spAutoFit/>
          </a:bodyPr>
          <a:lstStyle/>
          <a:p>
            <a:r>
              <a:rPr lang="en-US" altLang="ja-JP" sz="2800" dirty="0">
                <a:latin typeface="+mn-ea"/>
              </a:rPr>
              <a:t>http://</a:t>
            </a:r>
            <a:r>
              <a:rPr lang="en-US" altLang="ja-JP" sz="2800" dirty="0" err="1">
                <a:latin typeface="+mn-ea"/>
              </a:rPr>
              <a:t>www.shibaura-it.ac.jp</a:t>
            </a:r>
            <a:r>
              <a:rPr lang="en-US" altLang="ja-JP" sz="2800" dirty="0">
                <a:latin typeface="+mn-ea"/>
              </a:rPr>
              <a:t>/about/gender-equality/action/</a:t>
            </a:r>
            <a:r>
              <a:rPr lang="en-US" altLang="ja-JP" sz="2800" dirty="0" err="1">
                <a:latin typeface="+mn-ea"/>
              </a:rPr>
              <a:t>index.html</a:t>
            </a:r>
            <a:endParaRPr lang="ja-JP" altLang="en-US" sz="2800" dirty="0">
              <a:latin typeface="+mn-ea"/>
            </a:endParaRPr>
          </a:p>
        </p:txBody>
      </p:sp>
    </p:spTree>
    <p:extLst>
      <p:ext uri="{BB962C8B-B14F-4D97-AF65-F5344CB8AC3E}">
        <p14:creationId xmlns:p14="http://schemas.microsoft.com/office/powerpoint/2010/main" val="3624781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xmlns="" id="{D0FF56D9-DE81-4E46-85FB-E36CFF87950C}"/>
              </a:ext>
            </a:extLst>
          </p:cNvPr>
          <p:cNvSpPr/>
          <p:nvPr/>
        </p:nvSpPr>
        <p:spPr>
          <a:xfrm>
            <a:off x="0" y="5467351"/>
            <a:ext cx="12192000" cy="394335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2800" dirty="0">
                <a:solidFill>
                  <a:schemeClr val="tx2"/>
                </a:solidFill>
              </a:rPr>
              <a:t>✿</a:t>
            </a:r>
            <a:r>
              <a:rPr lang="ja-JP" altLang="ja-JP" sz="2800" dirty="0">
                <a:solidFill>
                  <a:schemeClr val="tx1"/>
                </a:solidFill>
              </a:rPr>
              <a:t>メンター</a:t>
            </a:r>
            <a:r>
              <a:rPr lang="en-US" altLang="ja-JP" sz="2800" dirty="0">
                <a:solidFill>
                  <a:schemeClr val="tx1"/>
                </a:solidFill>
              </a:rPr>
              <a:t>/</a:t>
            </a:r>
            <a:r>
              <a:rPr lang="ja-JP" altLang="ja-JP" sz="2800" dirty="0">
                <a:solidFill>
                  <a:schemeClr val="tx1"/>
                </a:solidFill>
              </a:rPr>
              <a:t>メンティ</a:t>
            </a:r>
            <a:r>
              <a:rPr lang="ja-JP" altLang="en-US" sz="2800" dirty="0">
                <a:solidFill>
                  <a:schemeClr val="tx1"/>
                </a:solidFill>
              </a:rPr>
              <a:t>（プログラム利用者）</a:t>
            </a:r>
            <a:r>
              <a:rPr lang="ja-JP" altLang="ja-JP" sz="2800" dirty="0">
                <a:solidFill>
                  <a:schemeClr val="tx1"/>
                </a:solidFill>
              </a:rPr>
              <a:t>としての対話はミーティングの中に限られ</a:t>
            </a:r>
            <a:r>
              <a:rPr lang="ja-JP" altLang="en-US" sz="2800" dirty="0">
                <a:solidFill>
                  <a:schemeClr val="tx1"/>
                </a:solidFill>
              </a:rPr>
              <a:t>　</a:t>
            </a:r>
            <a:endParaRPr lang="en-US" altLang="ja-JP" sz="2800" dirty="0">
              <a:solidFill>
                <a:schemeClr val="tx1"/>
              </a:solidFill>
            </a:endParaRPr>
          </a:p>
          <a:p>
            <a:r>
              <a:rPr lang="ja-JP" altLang="en-US" sz="2800" dirty="0">
                <a:solidFill>
                  <a:schemeClr val="tx1"/>
                </a:solidFill>
              </a:rPr>
              <a:t>　</a:t>
            </a:r>
            <a:r>
              <a:rPr lang="ja-JP" altLang="ja-JP" sz="2800" dirty="0">
                <a:solidFill>
                  <a:schemeClr val="tx1"/>
                </a:solidFill>
              </a:rPr>
              <a:t>ます</a:t>
            </a:r>
            <a:r>
              <a:rPr lang="ja-JP" altLang="en-US" sz="2800" dirty="0">
                <a:solidFill>
                  <a:schemeClr val="tx1"/>
                </a:solidFill>
              </a:rPr>
              <a:t>。また、</a:t>
            </a:r>
            <a:r>
              <a:rPr lang="ja-JP" altLang="ja-JP" sz="2800" dirty="0">
                <a:solidFill>
                  <a:schemeClr val="tx1"/>
                </a:solidFill>
              </a:rPr>
              <a:t>メン</a:t>
            </a:r>
            <a:r>
              <a:rPr lang="ja-JP" altLang="en-US" sz="2800" dirty="0">
                <a:solidFill>
                  <a:schemeClr val="tx1"/>
                </a:solidFill>
              </a:rPr>
              <a:t>ターとメン</a:t>
            </a:r>
            <a:r>
              <a:rPr lang="ja-JP" altLang="ja-JP" sz="2800" dirty="0">
                <a:solidFill>
                  <a:schemeClr val="tx1"/>
                </a:solidFill>
              </a:rPr>
              <a:t>ティは、活動の中で知り得た互いの個人情報を口外し</a:t>
            </a:r>
            <a:r>
              <a:rPr lang="ja-JP" altLang="en-US" sz="2800" dirty="0">
                <a:solidFill>
                  <a:schemeClr val="tx1"/>
                </a:solidFill>
              </a:rPr>
              <a:t>　</a:t>
            </a:r>
            <a:endParaRPr lang="en-US" altLang="ja-JP" sz="2800" dirty="0">
              <a:solidFill>
                <a:schemeClr val="tx1"/>
              </a:solidFill>
            </a:endParaRPr>
          </a:p>
          <a:p>
            <a:r>
              <a:rPr lang="ja-JP" altLang="en-US" sz="2800" dirty="0">
                <a:solidFill>
                  <a:schemeClr val="tx1"/>
                </a:solidFill>
              </a:rPr>
              <a:t>　ないルールです。</a:t>
            </a:r>
            <a:r>
              <a:rPr lang="ja-JP" altLang="ja-JP" sz="2800" dirty="0">
                <a:solidFill>
                  <a:schemeClr val="tx1"/>
                </a:solidFill>
              </a:rPr>
              <a:t>　　　　　　</a:t>
            </a:r>
          </a:p>
          <a:p>
            <a:endParaRPr lang="en-US" altLang="ja-JP" dirty="0">
              <a:solidFill>
                <a:srgbClr val="FF0000"/>
              </a:solidFill>
            </a:endParaRPr>
          </a:p>
          <a:p>
            <a:r>
              <a:rPr lang="ja-JP" altLang="en-US" sz="2800" dirty="0" smtClean="0">
                <a:solidFill>
                  <a:schemeClr val="tx2"/>
                </a:solidFill>
              </a:rPr>
              <a:t>✿</a:t>
            </a:r>
            <a:r>
              <a:rPr lang="ja-JP" altLang="en-US" sz="2800" dirty="0" smtClean="0">
                <a:solidFill>
                  <a:schemeClr val="tx1"/>
                </a:solidFill>
              </a:rPr>
              <a:t>利用を申し込まれた方</a:t>
            </a:r>
            <a:r>
              <a:rPr lang="ja-JP" altLang="en-US" sz="2800" dirty="0">
                <a:solidFill>
                  <a:schemeClr val="tx1"/>
                </a:solidFill>
              </a:rPr>
              <a:t>には、双方の希望に応じて</a:t>
            </a:r>
            <a:r>
              <a:rPr lang="ja-JP" altLang="en-US" sz="2800" dirty="0" smtClean="0">
                <a:solidFill>
                  <a:schemeClr val="tx1"/>
                </a:solidFill>
              </a:rPr>
              <a:t>、メンターとして登録している</a:t>
            </a:r>
            <a:r>
              <a:rPr lang="ja-JP" altLang="en-US" sz="2800" dirty="0">
                <a:solidFill>
                  <a:schemeClr val="tx1"/>
                </a:solidFill>
              </a:rPr>
              <a:t>　</a:t>
            </a:r>
            <a:r>
              <a:rPr lang="ja-JP" altLang="en-US" sz="2800" dirty="0" smtClean="0">
                <a:solidFill>
                  <a:schemeClr val="tx1"/>
                </a:solidFill>
              </a:rPr>
              <a:t>　</a:t>
            </a:r>
            <a:endParaRPr lang="en-US" altLang="ja-JP" sz="2800" dirty="0" smtClean="0">
              <a:solidFill>
                <a:schemeClr val="tx1"/>
              </a:solidFill>
            </a:endParaRPr>
          </a:p>
          <a:p>
            <a:r>
              <a:rPr lang="ja-JP" altLang="en-US" sz="2800" dirty="0">
                <a:solidFill>
                  <a:schemeClr val="tx1"/>
                </a:solidFill>
              </a:rPr>
              <a:t>　</a:t>
            </a:r>
            <a:r>
              <a:rPr lang="ja-JP" altLang="en-US" sz="2800" dirty="0" smtClean="0">
                <a:solidFill>
                  <a:schemeClr val="tx1"/>
                </a:solidFill>
              </a:rPr>
              <a:t>女子卒業生</a:t>
            </a:r>
            <a:r>
              <a:rPr lang="ja-JP" altLang="en-US" sz="2800" dirty="0">
                <a:solidFill>
                  <a:schemeClr val="tx1"/>
                </a:solidFill>
              </a:rPr>
              <a:t>を紹介します。</a:t>
            </a:r>
            <a:endParaRPr lang="en-US" altLang="ja-JP" sz="2800" dirty="0">
              <a:solidFill>
                <a:schemeClr val="tx1"/>
              </a:solidFill>
            </a:endParaRPr>
          </a:p>
          <a:p>
            <a:endParaRPr lang="en-US" altLang="ja-JP" dirty="0">
              <a:solidFill>
                <a:schemeClr val="tx1"/>
              </a:solidFill>
            </a:endParaRPr>
          </a:p>
          <a:p>
            <a:r>
              <a:rPr lang="ja-JP" altLang="en-US" sz="2800" dirty="0">
                <a:solidFill>
                  <a:schemeClr val="tx2"/>
                </a:solidFill>
              </a:rPr>
              <a:t>✿</a:t>
            </a:r>
            <a:r>
              <a:rPr lang="ja-JP" altLang="en-US" sz="2800" dirty="0"/>
              <a:t>双方応諾の場合、</a:t>
            </a:r>
            <a:r>
              <a:rPr lang="ja-JP" altLang="en-US" sz="2800" dirty="0" smtClean="0"/>
              <a:t>担当者が面会日程を調整します</a:t>
            </a:r>
            <a:r>
              <a:rPr lang="ja-JP" altLang="en-US" sz="2800" dirty="0"/>
              <a:t>。　　　　　　　　　　</a:t>
            </a:r>
            <a:endParaRPr lang="en-US" altLang="ja-JP" sz="2800" dirty="0"/>
          </a:p>
          <a:p>
            <a:r>
              <a:rPr lang="ja-JP" altLang="en-US" sz="2800" dirty="0"/>
              <a:t>　面会は構内で行って頂きます。</a:t>
            </a:r>
            <a:endParaRPr lang="en-US" altLang="ja-JP" sz="2800" dirty="0"/>
          </a:p>
          <a:p>
            <a:endParaRPr lang="en-US" altLang="ja-JP" dirty="0"/>
          </a:p>
        </p:txBody>
      </p:sp>
      <p:grpSp>
        <p:nvGrpSpPr>
          <p:cNvPr id="3" name="グループ化 2"/>
          <p:cNvGrpSpPr/>
          <p:nvPr/>
        </p:nvGrpSpPr>
        <p:grpSpPr>
          <a:xfrm>
            <a:off x="525293" y="9703583"/>
            <a:ext cx="11361740" cy="4230593"/>
            <a:chOff x="525293" y="9932183"/>
            <a:chExt cx="11361740" cy="4230593"/>
          </a:xfrm>
        </p:grpSpPr>
        <p:sp>
          <p:nvSpPr>
            <p:cNvPr id="5" name="正方形/長方形 4"/>
            <p:cNvSpPr/>
            <p:nvPr/>
          </p:nvSpPr>
          <p:spPr>
            <a:xfrm>
              <a:off x="564037" y="9932183"/>
              <a:ext cx="11322996" cy="1785104"/>
            </a:xfrm>
            <a:prstGeom prst="rect">
              <a:avLst/>
            </a:prstGeom>
          </p:spPr>
          <p:txBody>
            <a:bodyPr wrap="square">
              <a:spAutoFit/>
            </a:bodyPr>
            <a:lstStyle/>
            <a:p>
              <a:pPr lvl="0" defTabSz="914400" eaLnBrk="0" fontAlgn="base" hangingPunct="0">
                <a:spcBef>
                  <a:spcPct val="0"/>
                </a:spcBef>
                <a:spcAft>
                  <a:spcPct val="0"/>
                </a:spcAft>
              </a:pPr>
              <a:r>
                <a:rPr lang="ja-JP" altLang="en-US" sz="4400" dirty="0">
                  <a:solidFill>
                    <a:schemeClr val="accent6">
                      <a:lumMod val="50000"/>
                    </a:schemeClr>
                  </a:solidFill>
                </a:rPr>
                <a:t>このほかの女子卒業生による女子学生応援</a:t>
              </a:r>
              <a:endParaRPr lang="en-US" altLang="ja-JP" sz="4400" dirty="0">
                <a:solidFill>
                  <a:schemeClr val="accent6">
                    <a:lumMod val="50000"/>
                  </a:schemeClr>
                </a:solidFill>
              </a:endParaRPr>
            </a:p>
            <a:p>
              <a:pPr lvl="0" defTabSz="914400" eaLnBrk="0" fontAlgn="base" hangingPunct="0">
                <a:spcBef>
                  <a:spcPct val="0"/>
                </a:spcBef>
                <a:spcAft>
                  <a:spcPct val="0"/>
                </a:spcAft>
              </a:pPr>
              <a:endParaRPr lang="en-US" altLang="ja-JP" sz="1000" dirty="0">
                <a:solidFill>
                  <a:schemeClr val="dk1"/>
                </a:solidFill>
              </a:endParaRPr>
            </a:p>
            <a:p>
              <a:pPr lvl="0" defTabSz="914400" eaLnBrk="0" fontAlgn="base" hangingPunct="0">
                <a:spcBef>
                  <a:spcPct val="0"/>
                </a:spcBef>
                <a:spcAft>
                  <a:spcPct val="0"/>
                </a:spcAft>
              </a:pPr>
              <a:r>
                <a:rPr lang="en-US" altLang="ja-JP" sz="2800" dirty="0">
                  <a:solidFill>
                    <a:schemeClr val="dk1"/>
                  </a:solidFill>
                </a:rPr>
                <a:t>Shiba-jo</a:t>
              </a:r>
              <a:r>
                <a:rPr lang="ja-JP" altLang="en-US" sz="2800" dirty="0">
                  <a:solidFill>
                    <a:schemeClr val="dk1"/>
                  </a:solidFill>
                </a:rPr>
                <a:t>プラチナネットワークを</a:t>
              </a:r>
              <a:r>
                <a:rPr lang="ja-JP" altLang="en-US" sz="2800">
                  <a:solidFill>
                    <a:schemeClr val="dk1"/>
                  </a:solidFill>
                </a:rPr>
                <a:t>通じた</a:t>
              </a:r>
              <a:r>
                <a:rPr lang="ja-JP" altLang="en-US" sz="2800" smtClean="0">
                  <a:solidFill>
                    <a:schemeClr val="dk1"/>
                  </a:solidFill>
                </a:rPr>
                <a:t>、女子卒業生の女子</a:t>
              </a:r>
              <a:r>
                <a:rPr lang="ja-JP" altLang="en-US" sz="2800" dirty="0">
                  <a:solidFill>
                    <a:schemeClr val="dk1"/>
                  </a:solidFill>
                </a:rPr>
                <a:t>学生対象イベントでのスピーチ</a:t>
              </a:r>
              <a:r>
                <a:rPr lang="ja-JP" altLang="en-US" sz="2800">
                  <a:solidFill>
                    <a:schemeClr val="dk1"/>
                  </a:solidFill>
                </a:rPr>
                <a:t>、</a:t>
              </a:r>
              <a:r>
                <a:rPr lang="ja-JP" altLang="en-US" sz="2800" smtClean="0">
                  <a:solidFill>
                    <a:schemeClr val="dk1"/>
                  </a:solidFill>
                </a:rPr>
                <a:t>パネルディスカッションへの参加</a:t>
              </a:r>
              <a:endParaRPr lang="ja-JP" altLang="ja-JP" sz="2800" dirty="0">
                <a:solidFill>
                  <a:schemeClr val="dk1"/>
                </a:solidFill>
              </a:endParaRPr>
            </a:p>
          </p:txBody>
        </p:sp>
        <p:pic>
          <p:nvPicPr>
            <p:cNvPr id="6" name="図 5"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293" y="11777775"/>
              <a:ext cx="3564000" cy="2382829"/>
            </a:xfrm>
            <a:prstGeom prst="rect">
              <a:avLst/>
            </a:prstGeom>
          </p:spPr>
        </p:pic>
        <p:pic>
          <p:nvPicPr>
            <p:cNvPr id="7" name="図 6" descr="画面の領域"/>
            <p:cNvPicPr>
              <a:picLocks noChangeAspect="1"/>
            </p:cNvPicPr>
            <p:nvPr/>
          </p:nvPicPr>
          <p:blipFill rotWithShape="1">
            <a:blip r:embed="rId3">
              <a:extLst>
                <a:ext uri="{28A0092B-C50C-407E-A947-70E740481C1C}">
                  <a14:useLocalDpi xmlns:a14="http://schemas.microsoft.com/office/drawing/2010/main" val="0"/>
                </a:ext>
              </a:extLst>
            </a:blip>
            <a:srcRect l="1081" t="11609" r="-1081"/>
            <a:stretch/>
          </p:blipFill>
          <p:spPr>
            <a:xfrm>
              <a:off x="8057789" y="11763068"/>
              <a:ext cx="3600000" cy="2382829"/>
            </a:xfrm>
            <a:prstGeom prst="rect">
              <a:avLst/>
            </a:prstGeom>
          </p:spPr>
        </p:pic>
        <p:pic>
          <p:nvPicPr>
            <p:cNvPr id="8" name="図 7" descr="画面の領域"/>
            <p:cNvPicPr>
              <a:picLocks noChangeAspect="1"/>
            </p:cNvPicPr>
            <p:nvPr/>
          </p:nvPicPr>
          <p:blipFill rotWithShape="1">
            <a:blip r:embed="rId4">
              <a:extLst>
                <a:ext uri="{28A0092B-C50C-407E-A947-70E740481C1C}">
                  <a14:useLocalDpi xmlns:a14="http://schemas.microsoft.com/office/drawing/2010/main" val="0"/>
                </a:ext>
              </a:extLst>
            </a:blip>
            <a:srcRect b="11767"/>
            <a:stretch/>
          </p:blipFill>
          <p:spPr>
            <a:xfrm>
              <a:off x="4273541" y="11779947"/>
              <a:ext cx="3600000" cy="2382829"/>
            </a:xfrm>
            <a:prstGeom prst="rect">
              <a:avLst/>
            </a:prstGeom>
          </p:spPr>
        </p:pic>
      </p:grpSp>
      <p:cxnSp>
        <p:nvCxnSpPr>
          <p:cNvPr id="4" name="直線コネクタ 3"/>
          <p:cNvCxnSpPr/>
          <p:nvPr/>
        </p:nvCxnSpPr>
        <p:spPr>
          <a:xfrm>
            <a:off x="0" y="9372600"/>
            <a:ext cx="12192000" cy="3810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0" y="14935200"/>
            <a:ext cx="12192000" cy="7620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xmlns="" id="{2B4EC70B-BC9B-4FBF-86F0-F6827BE79891}"/>
              </a:ext>
            </a:extLst>
          </p:cNvPr>
          <p:cNvSpPr/>
          <p:nvPr/>
        </p:nvSpPr>
        <p:spPr>
          <a:xfrm>
            <a:off x="2686050" y="14094480"/>
            <a:ext cx="3714750" cy="523220"/>
          </a:xfrm>
          <a:prstGeom prst="rect">
            <a:avLst/>
          </a:prstGeom>
        </p:spPr>
        <p:txBody>
          <a:bodyPr wrap="square">
            <a:spAutoFit/>
          </a:bodyPr>
          <a:lstStyle/>
          <a:p>
            <a:pPr lvl="0" defTabSz="914400" eaLnBrk="0" fontAlgn="base" hangingPunct="0">
              <a:spcBef>
                <a:spcPct val="0"/>
              </a:spcBef>
              <a:spcAft>
                <a:spcPct val="0"/>
              </a:spcAft>
            </a:pPr>
            <a:r>
              <a:rPr lang="ja-JP" altLang="en-US" sz="2800" dirty="0" smtClean="0">
                <a:solidFill>
                  <a:schemeClr val="tx2"/>
                </a:solidFill>
                <a:latin typeface="+mj-ea"/>
              </a:rPr>
              <a:t>女子学生就職セミナー</a:t>
            </a:r>
            <a:endParaRPr lang="ja-JP" altLang="ja-JP" sz="2800" dirty="0">
              <a:solidFill>
                <a:schemeClr val="tx2"/>
              </a:solidFill>
              <a:latin typeface="+mj-ea"/>
            </a:endParaRPr>
          </a:p>
        </p:txBody>
      </p:sp>
      <p:sp>
        <p:nvSpPr>
          <p:cNvPr id="14" name="正方形/長方形 13">
            <a:extLst>
              <a:ext uri="{FF2B5EF4-FFF2-40B4-BE49-F238E27FC236}">
                <a16:creationId xmlns:a16="http://schemas.microsoft.com/office/drawing/2014/main" xmlns="" id="{2B4EC70B-BC9B-4FBF-86F0-F6827BE79891}"/>
              </a:ext>
            </a:extLst>
          </p:cNvPr>
          <p:cNvSpPr/>
          <p:nvPr/>
        </p:nvSpPr>
        <p:spPr>
          <a:xfrm>
            <a:off x="7753350" y="14056380"/>
            <a:ext cx="4438650" cy="800219"/>
          </a:xfrm>
          <a:prstGeom prst="rect">
            <a:avLst/>
          </a:prstGeom>
        </p:spPr>
        <p:txBody>
          <a:bodyPr wrap="square">
            <a:spAutoFit/>
          </a:bodyPr>
          <a:lstStyle/>
          <a:p>
            <a:pPr lvl="0" defTabSz="914400" eaLnBrk="0" fontAlgn="base" hangingPunct="0">
              <a:spcBef>
                <a:spcPct val="0"/>
              </a:spcBef>
              <a:spcAft>
                <a:spcPct val="0"/>
              </a:spcAft>
            </a:pPr>
            <a:r>
              <a:rPr lang="ja-JP" altLang="en-US" sz="2800" dirty="0" smtClean="0">
                <a:solidFill>
                  <a:schemeClr val="tx2"/>
                </a:solidFill>
                <a:latin typeface="+mj-ea"/>
              </a:rPr>
              <a:t>学部生対象イベント</a:t>
            </a:r>
            <a:r>
              <a:rPr lang="ja-JP" altLang="en-US" sz="2400" dirty="0" smtClean="0">
                <a:solidFill>
                  <a:schemeClr val="tx2"/>
                </a:solidFill>
                <a:latin typeface="+mj-ea"/>
              </a:rPr>
              <a:t>　</a:t>
            </a:r>
            <a:endParaRPr lang="en-US" altLang="ja-JP" sz="2400" dirty="0" smtClean="0">
              <a:solidFill>
                <a:schemeClr val="tx2"/>
              </a:solidFill>
              <a:latin typeface="+mj-ea"/>
            </a:endParaRPr>
          </a:p>
          <a:p>
            <a:pPr lvl="0" defTabSz="914400" eaLnBrk="0" fontAlgn="base" hangingPunct="0">
              <a:spcBef>
                <a:spcPct val="0"/>
              </a:spcBef>
              <a:spcAft>
                <a:spcPct val="0"/>
              </a:spcAft>
            </a:pPr>
            <a:r>
              <a:rPr lang="ja-JP" altLang="en-US" dirty="0" smtClean="0">
                <a:solidFill>
                  <a:schemeClr val="tx2"/>
                </a:solidFill>
                <a:latin typeface="+mj-ea"/>
              </a:rPr>
              <a:t>将来を見通して今を考える　</a:t>
            </a:r>
            <a:r>
              <a:rPr lang="en-US" altLang="ja-JP" dirty="0" smtClean="0">
                <a:solidFill>
                  <a:schemeClr val="tx2"/>
                </a:solidFill>
                <a:latin typeface="+mj-ea"/>
              </a:rPr>
              <a:t>10</a:t>
            </a:r>
            <a:r>
              <a:rPr lang="ja-JP" altLang="en-US" dirty="0" smtClean="0">
                <a:solidFill>
                  <a:schemeClr val="tx2"/>
                </a:solidFill>
                <a:latin typeface="+mj-ea"/>
              </a:rPr>
              <a:t>年後</a:t>
            </a:r>
            <a:r>
              <a:rPr lang="ja-JP" altLang="en-US" dirty="0">
                <a:solidFill>
                  <a:schemeClr val="tx2"/>
                </a:solidFill>
                <a:latin typeface="+mj-ea"/>
              </a:rPr>
              <a:t>わたしは</a:t>
            </a:r>
            <a:endParaRPr lang="ja-JP" altLang="ja-JP" dirty="0">
              <a:solidFill>
                <a:schemeClr val="tx2"/>
              </a:solidFill>
              <a:latin typeface="+mj-ea"/>
            </a:endParaRPr>
          </a:p>
        </p:txBody>
      </p:sp>
      <p:pic>
        <p:nvPicPr>
          <p:cNvPr id="15" name="図 14" descr="2016公式ロゴマークのコピー.ai @ 150% (CMYK/プレビュー) "/>
          <p:cNvPicPr>
            <a:picLocks noChangeAspect="1"/>
          </p:cNvPicPr>
          <p:nvPr/>
        </p:nvPicPr>
        <p:blipFill rotWithShape="1">
          <a:blip r:embed="rId5">
            <a:extLst>
              <a:ext uri="{28A0092B-C50C-407E-A947-70E740481C1C}">
                <a14:useLocalDpi xmlns:a14="http://schemas.microsoft.com/office/drawing/2010/main" val="0"/>
              </a:ext>
            </a:extLst>
          </a:blip>
          <a:srcRect l="27969" t="47148" r="28594" b="31908"/>
          <a:stretch/>
        </p:blipFill>
        <p:spPr>
          <a:xfrm>
            <a:off x="3721548" y="15043150"/>
            <a:ext cx="4748904" cy="1212850"/>
          </a:xfrm>
          <a:prstGeom prst="rect">
            <a:avLst/>
          </a:prstGeom>
        </p:spPr>
      </p:pic>
    </p:spTree>
    <p:extLst>
      <p:ext uri="{BB962C8B-B14F-4D97-AF65-F5344CB8AC3E}">
        <p14:creationId xmlns:p14="http://schemas.microsoft.com/office/powerpoint/2010/main" val="42594257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617</TotalTime>
  <Words>154</Words>
  <Application>Microsoft Office PowerPoint</Application>
  <PresentationFormat>ユーザー設定</PresentationFormat>
  <Paragraphs>25</Paragraphs>
  <Slides>2</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vt:i4>
      </vt:variant>
    </vt:vector>
  </HeadingPairs>
  <TitlesOfParts>
    <vt:vector size="8" baseType="lpstr">
      <vt:lpstr>HGP創英角ﾎﾟｯﾌﾟ体</vt:lpstr>
      <vt:lpstr>ＭＳ Ｐゴシック</vt:lpstr>
      <vt:lpstr>Arial</vt:lpstr>
      <vt:lpstr>Calibri</vt:lpstr>
      <vt:lpstr>Calibri Light</vt:lpstr>
      <vt:lpstr>Office テーマ</vt:lpstr>
      <vt:lpstr>PowerPoint プレゼンテーション</vt:lpstr>
      <vt:lpstr>PowerPoint プレゼンテーション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飯島和美</dc:creator>
  <cp:lastModifiedBy>飯島和美</cp:lastModifiedBy>
  <cp:revision>63</cp:revision>
  <dcterms:created xsi:type="dcterms:W3CDTF">2016-07-25T06:28:18Z</dcterms:created>
  <dcterms:modified xsi:type="dcterms:W3CDTF">2017-09-17T11:01:39Z</dcterms:modified>
</cp:coreProperties>
</file>